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579" r:id="rId2"/>
    <p:sldId id="323" r:id="rId3"/>
    <p:sldId id="284" r:id="rId4"/>
    <p:sldId id="301" r:id="rId5"/>
    <p:sldId id="308" r:id="rId6"/>
    <p:sldId id="309" r:id="rId7"/>
    <p:sldId id="310" r:id="rId8"/>
    <p:sldId id="313" r:id="rId9"/>
    <p:sldId id="314" r:id="rId10"/>
    <p:sldId id="315" r:id="rId11"/>
    <p:sldId id="316" r:id="rId12"/>
    <p:sldId id="398" r:id="rId13"/>
    <p:sldId id="399" r:id="rId14"/>
    <p:sldId id="400" r:id="rId15"/>
    <p:sldId id="401" r:id="rId16"/>
    <p:sldId id="402" r:id="rId17"/>
    <p:sldId id="403" r:id="rId18"/>
    <p:sldId id="404" r:id="rId19"/>
    <p:sldId id="405" r:id="rId20"/>
    <p:sldId id="406" r:id="rId21"/>
    <p:sldId id="414" r:id="rId22"/>
    <p:sldId id="418" r:id="rId23"/>
    <p:sldId id="419" r:id="rId24"/>
    <p:sldId id="420" r:id="rId25"/>
    <p:sldId id="421" r:id="rId26"/>
    <p:sldId id="416" r:id="rId27"/>
    <p:sldId id="528" r:id="rId28"/>
    <p:sldId id="257" r:id="rId29"/>
    <p:sldId id="531" r:id="rId30"/>
    <p:sldId id="577" r:id="rId31"/>
    <p:sldId id="548" r:id="rId32"/>
    <p:sldId id="535" r:id="rId33"/>
    <p:sldId id="536" r:id="rId34"/>
    <p:sldId id="537" r:id="rId35"/>
    <p:sldId id="538" r:id="rId36"/>
    <p:sldId id="540" r:id="rId37"/>
    <p:sldId id="573" r:id="rId38"/>
    <p:sldId id="541" r:id="rId39"/>
    <p:sldId id="542" r:id="rId40"/>
    <p:sldId id="558" r:id="rId41"/>
    <p:sldId id="578" r:id="rId42"/>
    <p:sldId id="258" r:id="rId43"/>
    <p:sldId id="259" r:id="rId44"/>
    <p:sldId id="549" r:id="rId45"/>
    <p:sldId id="263" r:id="rId46"/>
    <p:sldId id="552" r:id="rId47"/>
    <p:sldId id="271" r:id="rId48"/>
    <p:sldId id="272" r:id="rId49"/>
    <p:sldId id="273" r:id="rId50"/>
    <p:sldId id="559" r:id="rId51"/>
    <p:sldId id="274" r:id="rId52"/>
    <p:sldId id="560" r:id="rId53"/>
    <p:sldId id="561" r:id="rId54"/>
    <p:sldId id="562" r:id="rId55"/>
    <p:sldId id="269" r:id="rId56"/>
    <p:sldId id="268" r:id="rId57"/>
    <p:sldId id="568" r:id="rId58"/>
    <p:sldId id="569" r:id="rId59"/>
    <p:sldId id="570" r:id="rId60"/>
    <p:sldId id="270" r:id="rId61"/>
    <p:sldId id="553" r:id="rId62"/>
    <p:sldId id="566" r:id="rId63"/>
    <p:sldId id="589" r:id="rId64"/>
    <p:sldId id="580" r:id="rId65"/>
    <p:sldId id="417" r:id="rId66"/>
    <p:sldId id="581" r:id="rId67"/>
    <p:sldId id="582" r:id="rId68"/>
    <p:sldId id="296" r:id="rId69"/>
    <p:sldId id="583" r:id="rId70"/>
    <p:sldId id="585" r:id="rId71"/>
    <p:sldId id="586" r:id="rId72"/>
    <p:sldId id="260" r:id="rId73"/>
    <p:sldId id="302" r:id="rId74"/>
    <p:sldId id="587" r:id="rId75"/>
    <p:sldId id="588" r:id="rId76"/>
    <p:sldId id="387" r:id="rId77"/>
    <p:sldId id="389" r:id="rId78"/>
    <p:sldId id="390" r:id="rId79"/>
    <p:sldId id="391" r:id="rId80"/>
    <p:sldId id="392" r:id="rId81"/>
    <p:sldId id="393" r:id="rId82"/>
    <p:sldId id="394" r:id="rId83"/>
    <p:sldId id="3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89433" autoAdjust="0"/>
  </p:normalViewPr>
  <p:slideViewPr>
    <p:cSldViewPr snapToGrid="0">
      <p:cViewPr varScale="1">
        <p:scale>
          <a:sx n="79" d="100"/>
          <a:sy n="79" d="100"/>
        </p:scale>
        <p:origin x="108"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66B22-FBE5-CF40-AD60-C21D05149750}" type="doc">
      <dgm:prSet loTypeId="urn:microsoft.com/office/officeart/2005/8/layout/hProcess9" loCatId="" qsTypeId="urn:microsoft.com/office/officeart/2005/8/quickstyle/simple3" qsCatId="simple" csTypeId="urn:microsoft.com/office/officeart/2005/8/colors/accent0_1" csCatId="mainScheme" phldr="1"/>
      <dgm:spPr/>
    </dgm:pt>
    <dgm:pt modelId="{BC8691A1-EBF4-DF4D-9544-B9103F789EC6}">
      <dgm:prSet phldrT="[Text]" custT="1"/>
      <dgm:spPr/>
      <dgm:t>
        <a:bodyPr/>
        <a:lstStyle/>
        <a:p>
          <a:r>
            <a:rPr lang="en-US" sz="3000" dirty="0">
              <a:latin typeface="Helvetica Neue Light"/>
              <a:cs typeface="Helvetica Neue Light"/>
            </a:rPr>
            <a:t>Real World</a:t>
          </a:r>
        </a:p>
      </dgm:t>
    </dgm:pt>
    <dgm:pt modelId="{F15F4F8B-B6CC-A743-8644-A5C53F6CF6C4}" type="parTrans" cxnId="{8B648E1D-23AC-5A4F-B625-5E3307CBA65E}">
      <dgm:prSet/>
      <dgm:spPr/>
      <dgm:t>
        <a:bodyPr/>
        <a:lstStyle/>
        <a:p>
          <a:endParaRPr lang="en-US"/>
        </a:p>
      </dgm:t>
    </dgm:pt>
    <dgm:pt modelId="{11228070-75A9-E44B-B33D-54AA5C7CF1DF}" type="sibTrans" cxnId="{8B648E1D-23AC-5A4F-B625-5E3307CBA65E}">
      <dgm:prSet/>
      <dgm:spPr/>
      <dgm:t>
        <a:bodyPr/>
        <a:lstStyle/>
        <a:p>
          <a:endParaRPr lang="en-US"/>
        </a:p>
      </dgm:t>
    </dgm:pt>
    <dgm:pt modelId="{3DA4312C-BF3F-0A40-9F94-450DF8B28ABB}">
      <dgm:prSet phldrT="[Text]" custT="1"/>
      <dgm:spPr/>
      <dgm:t>
        <a:bodyPr/>
        <a:lstStyle/>
        <a:p>
          <a:r>
            <a:rPr lang="en-US" sz="3000" dirty="0">
              <a:latin typeface="Helvetica Neue Light"/>
              <a:cs typeface="Helvetica Neue Light"/>
            </a:rPr>
            <a:t>Data</a:t>
          </a:r>
        </a:p>
      </dgm:t>
    </dgm:pt>
    <dgm:pt modelId="{BF05048C-D0BE-6847-B364-B39851426862}" type="parTrans" cxnId="{F033A55B-3566-8A41-9A1B-ED5401BA5FF0}">
      <dgm:prSet/>
      <dgm:spPr/>
      <dgm:t>
        <a:bodyPr/>
        <a:lstStyle/>
        <a:p>
          <a:endParaRPr lang="en-US"/>
        </a:p>
      </dgm:t>
    </dgm:pt>
    <dgm:pt modelId="{31FBB7A7-AF6F-874A-984C-D4223CADFBB0}" type="sibTrans" cxnId="{F033A55B-3566-8A41-9A1B-ED5401BA5FF0}">
      <dgm:prSet/>
      <dgm:spPr/>
      <dgm:t>
        <a:bodyPr/>
        <a:lstStyle/>
        <a:p>
          <a:endParaRPr lang="en-US"/>
        </a:p>
      </dgm:t>
    </dgm:pt>
    <dgm:pt modelId="{9B78F002-E577-4748-A455-2562C7A27134}">
      <dgm:prSet phldrT="[Text]" custT="1"/>
      <dgm:spPr/>
      <dgm:t>
        <a:bodyPr/>
        <a:lstStyle/>
        <a:p>
          <a:r>
            <a:rPr lang="en-US" sz="3000" dirty="0">
              <a:latin typeface="Helvetica Neue Light"/>
              <a:cs typeface="Helvetica Neue Light"/>
            </a:rPr>
            <a:t>Visual Design</a:t>
          </a:r>
        </a:p>
      </dgm:t>
    </dgm:pt>
    <dgm:pt modelId="{CC11B1C2-0902-1A47-95C3-481812183587}" type="parTrans" cxnId="{4658ECB9-A284-164C-B3BE-BC1AA7C3B615}">
      <dgm:prSet/>
      <dgm:spPr/>
      <dgm:t>
        <a:bodyPr/>
        <a:lstStyle/>
        <a:p>
          <a:endParaRPr lang="en-US"/>
        </a:p>
      </dgm:t>
    </dgm:pt>
    <dgm:pt modelId="{3627711B-A882-C741-B5CE-1F8F798CFC0B}" type="sibTrans" cxnId="{4658ECB9-A284-164C-B3BE-BC1AA7C3B615}">
      <dgm:prSet/>
      <dgm:spPr/>
      <dgm:t>
        <a:bodyPr/>
        <a:lstStyle/>
        <a:p>
          <a:endParaRPr lang="en-US"/>
        </a:p>
      </dgm:t>
    </dgm:pt>
    <dgm:pt modelId="{C566EA36-6D0D-3944-B35F-E97B4BDF25B2}">
      <dgm:prSet phldrT="[Text]" custT="1"/>
      <dgm:spPr/>
      <dgm:t>
        <a:bodyPr/>
        <a:lstStyle/>
        <a:p>
          <a:r>
            <a:rPr lang="en-US" sz="3000" dirty="0">
              <a:latin typeface="Helvetica Neue Light"/>
              <a:cs typeface="Helvetica Neue Light"/>
            </a:rPr>
            <a:t>Stories</a:t>
          </a:r>
        </a:p>
      </dgm:t>
    </dgm:pt>
    <dgm:pt modelId="{39543DBF-6B6B-A140-91B5-09DCFEEF36F1}" type="parTrans" cxnId="{D93CE4BE-5859-0940-B61F-D9C264B84CF4}">
      <dgm:prSet/>
      <dgm:spPr/>
      <dgm:t>
        <a:bodyPr/>
        <a:lstStyle/>
        <a:p>
          <a:endParaRPr lang="en-US"/>
        </a:p>
      </dgm:t>
    </dgm:pt>
    <dgm:pt modelId="{B20ADD64-1596-8D4D-9752-E3BD24F9FA43}" type="sibTrans" cxnId="{D93CE4BE-5859-0940-B61F-D9C264B84CF4}">
      <dgm:prSet/>
      <dgm:spPr/>
      <dgm:t>
        <a:bodyPr/>
        <a:lstStyle/>
        <a:p>
          <a:endParaRPr lang="en-US"/>
        </a:p>
      </dgm:t>
    </dgm:pt>
    <dgm:pt modelId="{BD9FBF2D-39F8-B140-B46B-C225DE2B1EA9}" type="pres">
      <dgm:prSet presAssocID="{10C66B22-FBE5-CF40-AD60-C21D05149750}" presName="CompostProcess" presStyleCnt="0">
        <dgm:presLayoutVars>
          <dgm:dir/>
          <dgm:resizeHandles val="exact"/>
        </dgm:presLayoutVars>
      </dgm:prSet>
      <dgm:spPr/>
    </dgm:pt>
    <dgm:pt modelId="{5A420E69-6826-3348-AD5B-D0227FD439EA}" type="pres">
      <dgm:prSet presAssocID="{10C66B22-FBE5-CF40-AD60-C21D05149750}" presName="arrow" presStyleLbl="bgShp" presStyleIdx="0" presStyleCnt="1"/>
      <dgm:spPr/>
    </dgm:pt>
    <dgm:pt modelId="{A4956E73-F2ED-3741-866B-1213B39FA3C0}" type="pres">
      <dgm:prSet presAssocID="{10C66B22-FBE5-CF40-AD60-C21D05149750}" presName="linearProcess" presStyleCnt="0"/>
      <dgm:spPr/>
    </dgm:pt>
    <dgm:pt modelId="{5857C7FE-E576-5A49-BDDF-19DD4DB7DA07}" type="pres">
      <dgm:prSet presAssocID="{BC8691A1-EBF4-DF4D-9544-B9103F789EC6}" presName="textNode" presStyleLbl="node1" presStyleIdx="0" presStyleCnt="4">
        <dgm:presLayoutVars>
          <dgm:bulletEnabled val="1"/>
        </dgm:presLayoutVars>
      </dgm:prSet>
      <dgm:spPr/>
    </dgm:pt>
    <dgm:pt modelId="{F132D130-7D97-3347-86A2-7F169E17AF27}" type="pres">
      <dgm:prSet presAssocID="{11228070-75A9-E44B-B33D-54AA5C7CF1DF}" presName="sibTrans" presStyleCnt="0"/>
      <dgm:spPr/>
    </dgm:pt>
    <dgm:pt modelId="{EB748A41-5008-B444-B236-62A21C3C899C}" type="pres">
      <dgm:prSet presAssocID="{3DA4312C-BF3F-0A40-9F94-450DF8B28ABB}" presName="textNode" presStyleLbl="node1" presStyleIdx="1" presStyleCnt="4">
        <dgm:presLayoutVars>
          <dgm:bulletEnabled val="1"/>
        </dgm:presLayoutVars>
      </dgm:prSet>
      <dgm:spPr/>
    </dgm:pt>
    <dgm:pt modelId="{3B7822A0-1B33-6647-8BA9-298DA0DAD15F}" type="pres">
      <dgm:prSet presAssocID="{31FBB7A7-AF6F-874A-984C-D4223CADFBB0}" presName="sibTrans" presStyleCnt="0"/>
      <dgm:spPr/>
    </dgm:pt>
    <dgm:pt modelId="{2CE11E0D-5B24-1F47-9E7A-48864E537422}" type="pres">
      <dgm:prSet presAssocID="{9B78F002-E577-4748-A455-2562C7A27134}" presName="textNode" presStyleLbl="node1" presStyleIdx="2" presStyleCnt="4">
        <dgm:presLayoutVars>
          <dgm:bulletEnabled val="1"/>
        </dgm:presLayoutVars>
      </dgm:prSet>
      <dgm:spPr/>
    </dgm:pt>
    <dgm:pt modelId="{C50B1824-1DE3-A042-87E1-96CBCC323E3D}" type="pres">
      <dgm:prSet presAssocID="{3627711B-A882-C741-B5CE-1F8F798CFC0B}" presName="sibTrans" presStyleCnt="0"/>
      <dgm:spPr/>
    </dgm:pt>
    <dgm:pt modelId="{E45D557D-2C52-6442-9CB6-63557B83567D}" type="pres">
      <dgm:prSet presAssocID="{C566EA36-6D0D-3944-B35F-E97B4BDF25B2}" presName="textNode" presStyleLbl="node1" presStyleIdx="3" presStyleCnt="4">
        <dgm:presLayoutVars>
          <dgm:bulletEnabled val="1"/>
        </dgm:presLayoutVars>
      </dgm:prSet>
      <dgm:spPr/>
    </dgm:pt>
  </dgm:ptLst>
  <dgm:cxnLst>
    <dgm:cxn modelId="{8B648E1D-23AC-5A4F-B625-5E3307CBA65E}" srcId="{10C66B22-FBE5-CF40-AD60-C21D05149750}" destId="{BC8691A1-EBF4-DF4D-9544-B9103F789EC6}" srcOrd="0" destOrd="0" parTransId="{F15F4F8B-B6CC-A743-8644-A5C53F6CF6C4}" sibTransId="{11228070-75A9-E44B-B33D-54AA5C7CF1DF}"/>
    <dgm:cxn modelId="{F715A622-C878-154D-BB57-E63E26241D21}" type="presOf" srcId="{10C66B22-FBE5-CF40-AD60-C21D05149750}" destId="{BD9FBF2D-39F8-B140-B46B-C225DE2B1EA9}" srcOrd="0" destOrd="0" presId="urn:microsoft.com/office/officeart/2005/8/layout/hProcess9"/>
    <dgm:cxn modelId="{F033A55B-3566-8A41-9A1B-ED5401BA5FF0}" srcId="{10C66B22-FBE5-CF40-AD60-C21D05149750}" destId="{3DA4312C-BF3F-0A40-9F94-450DF8B28ABB}" srcOrd="1" destOrd="0" parTransId="{BF05048C-D0BE-6847-B364-B39851426862}" sibTransId="{31FBB7A7-AF6F-874A-984C-D4223CADFBB0}"/>
    <dgm:cxn modelId="{DD246D42-5F0A-D743-A299-BC680BA6CC2B}" type="presOf" srcId="{3DA4312C-BF3F-0A40-9F94-450DF8B28ABB}" destId="{EB748A41-5008-B444-B236-62A21C3C899C}" srcOrd="0" destOrd="0" presId="urn:microsoft.com/office/officeart/2005/8/layout/hProcess9"/>
    <dgm:cxn modelId="{A22CA663-8E9D-254B-9183-AB70AEE75AB4}" type="presOf" srcId="{9B78F002-E577-4748-A455-2562C7A27134}" destId="{2CE11E0D-5B24-1F47-9E7A-48864E537422}" srcOrd="0" destOrd="0" presId="urn:microsoft.com/office/officeart/2005/8/layout/hProcess9"/>
    <dgm:cxn modelId="{6EB6E89B-981B-7C40-AA2E-DE887763E599}" type="presOf" srcId="{C566EA36-6D0D-3944-B35F-E97B4BDF25B2}" destId="{E45D557D-2C52-6442-9CB6-63557B83567D}" srcOrd="0" destOrd="0" presId="urn:microsoft.com/office/officeart/2005/8/layout/hProcess9"/>
    <dgm:cxn modelId="{4658ECB9-A284-164C-B3BE-BC1AA7C3B615}" srcId="{10C66B22-FBE5-CF40-AD60-C21D05149750}" destId="{9B78F002-E577-4748-A455-2562C7A27134}" srcOrd="2" destOrd="0" parTransId="{CC11B1C2-0902-1A47-95C3-481812183587}" sibTransId="{3627711B-A882-C741-B5CE-1F8F798CFC0B}"/>
    <dgm:cxn modelId="{D93CE4BE-5859-0940-B61F-D9C264B84CF4}" srcId="{10C66B22-FBE5-CF40-AD60-C21D05149750}" destId="{C566EA36-6D0D-3944-B35F-E97B4BDF25B2}" srcOrd="3" destOrd="0" parTransId="{39543DBF-6B6B-A140-91B5-09DCFEEF36F1}" sibTransId="{B20ADD64-1596-8D4D-9752-E3BD24F9FA43}"/>
    <dgm:cxn modelId="{91451CF5-0D4A-2048-B255-BF8FD62CAA18}" type="presOf" srcId="{BC8691A1-EBF4-DF4D-9544-B9103F789EC6}" destId="{5857C7FE-E576-5A49-BDDF-19DD4DB7DA07}" srcOrd="0" destOrd="0" presId="urn:microsoft.com/office/officeart/2005/8/layout/hProcess9"/>
    <dgm:cxn modelId="{8CA2CE78-6C09-444A-A017-CA3BB698196C}" type="presParOf" srcId="{BD9FBF2D-39F8-B140-B46B-C225DE2B1EA9}" destId="{5A420E69-6826-3348-AD5B-D0227FD439EA}" srcOrd="0" destOrd="0" presId="urn:microsoft.com/office/officeart/2005/8/layout/hProcess9"/>
    <dgm:cxn modelId="{B37814CF-EA8C-3243-A628-1B47B81D6083}" type="presParOf" srcId="{BD9FBF2D-39F8-B140-B46B-C225DE2B1EA9}" destId="{A4956E73-F2ED-3741-866B-1213B39FA3C0}" srcOrd="1" destOrd="0" presId="urn:microsoft.com/office/officeart/2005/8/layout/hProcess9"/>
    <dgm:cxn modelId="{3C3568BC-C27E-5843-BA79-04FFB536BC07}" type="presParOf" srcId="{A4956E73-F2ED-3741-866B-1213B39FA3C0}" destId="{5857C7FE-E576-5A49-BDDF-19DD4DB7DA07}" srcOrd="0" destOrd="0" presId="urn:microsoft.com/office/officeart/2005/8/layout/hProcess9"/>
    <dgm:cxn modelId="{580C147F-8DE7-7141-87EA-8E263E0E3AFD}" type="presParOf" srcId="{A4956E73-F2ED-3741-866B-1213B39FA3C0}" destId="{F132D130-7D97-3347-86A2-7F169E17AF27}" srcOrd="1" destOrd="0" presId="urn:microsoft.com/office/officeart/2005/8/layout/hProcess9"/>
    <dgm:cxn modelId="{919BF856-67AF-7B4E-98E1-CF8CDDAE0C91}" type="presParOf" srcId="{A4956E73-F2ED-3741-866B-1213B39FA3C0}" destId="{EB748A41-5008-B444-B236-62A21C3C899C}" srcOrd="2" destOrd="0" presId="urn:microsoft.com/office/officeart/2005/8/layout/hProcess9"/>
    <dgm:cxn modelId="{684C449F-CB84-5A42-A96A-ABB0931FB3FA}" type="presParOf" srcId="{A4956E73-F2ED-3741-866B-1213B39FA3C0}" destId="{3B7822A0-1B33-6647-8BA9-298DA0DAD15F}" srcOrd="3" destOrd="0" presId="urn:microsoft.com/office/officeart/2005/8/layout/hProcess9"/>
    <dgm:cxn modelId="{22F1524E-BE99-094C-BB6E-A642E955F652}" type="presParOf" srcId="{A4956E73-F2ED-3741-866B-1213B39FA3C0}" destId="{2CE11E0D-5B24-1F47-9E7A-48864E537422}" srcOrd="4" destOrd="0" presId="urn:microsoft.com/office/officeart/2005/8/layout/hProcess9"/>
    <dgm:cxn modelId="{A902A746-EBED-D142-AF46-4E38D0388001}" type="presParOf" srcId="{A4956E73-F2ED-3741-866B-1213B39FA3C0}" destId="{C50B1824-1DE3-A042-87E1-96CBCC323E3D}" srcOrd="5" destOrd="0" presId="urn:microsoft.com/office/officeart/2005/8/layout/hProcess9"/>
    <dgm:cxn modelId="{EBB0BEFA-F9F3-5842-B4CB-47534B65C654}" type="presParOf" srcId="{A4956E73-F2ED-3741-866B-1213B39FA3C0}" destId="{E45D557D-2C52-6442-9CB6-63557B83567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55F386-47F7-4B9C-A3AB-F8817337DF7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ABA805A-6AA2-4198-B09E-514753A6F2A0}">
      <dgm:prSet/>
      <dgm:spPr/>
      <dgm:t>
        <a:bodyPr/>
        <a:lstStyle/>
        <a:p>
          <a:r>
            <a:rPr lang="en-US"/>
            <a:t>Boil it down to one big idea</a:t>
          </a:r>
        </a:p>
      </dgm:t>
    </dgm:pt>
    <dgm:pt modelId="{85D10431-9C7A-48EE-88A5-36A759D1A264}" type="parTrans" cxnId="{5463F442-B8AF-4A3F-AE59-C725BBFE4A8E}">
      <dgm:prSet/>
      <dgm:spPr/>
      <dgm:t>
        <a:bodyPr/>
        <a:lstStyle/>
        <a:p>
          <a:endParaRPr lang="en-US"/>
        </a:p>
      </dgm:t>
    </dgm:pt>
    <dgm:pt modelId="{AB7EB226-E249-42AE-B462-23DD08334D3F}" type="sibTrans" cxnId="{5463F442-B8AF-4A3F-AE59-C725BBFE4A8E}">
      <dgm:prSet/>
      <dgm:spPr/>
      <dgm:t>
        <a:bodyPr/>
        <a:lstStyle/>
        <a:p>
          <a:endParaRPr lang="en-US"/>
        </a:p>
      </dgm:t>
    </dgm:pt>
    <dgm:pt modelId="{C737D71C-8DFD-4C08-8ED6-6397D4A378BB}">
      <dgm:prSet/>
      <dgm:spPr/>
      <dgm:t>
        <a:bodyPr/>
        <a:lstStyle/>
        <a:p>
          <a:r>
            <a:rPr lang="en-US"/>
            <a:t>So what? </a:t>
          </a:r>
        </a:p>
      </dgm:t>
    </dgm:pt>
    <dgm:pt modelId="{73F13118-3026-4928-90FB-98ECB9EDC330}" type="parTrans" cxnId="{625A32F7-9FFF-4B65-8190-CC4F55AF83BD}">
      <dgm:prSet/>
      <dgm:spPr/>
      <dgm:t>
        <a:bodyPr/>
        <a:lstStyle/>
        <a:p>
          <a:endParaRPr lang="en-US"/>
        </a:p>
      </dgm:t>
    </dgm:pt>
    <dgm:pt modelId="{0FA0B9A5-6436-4091-B601-7365E44B5639}" type="sibTrans" cxnId="{625A32F7-9FFF-4B65-8190-CC4F55AF83BD}">
      <dgm:prSet/>
      <dgm:spPr/>
      <dgm:t>
        <a:bodyPr/>
        <a:lstStyle/>
        <a:p>
          <a:endParaRPr lang="en-US"/>
        </a:p>
      </dgm:t>
    </dgm:pt>
    <dgm:pt modelId="{6720D875-20AE-4167-B23D-C2C6D60BA0F8}">
      <dgm:prSet/>
      <dgm:spPr/>
      <dgm:t>
        <a:bodyPr/>
        <a:lstStyle/>
        <a:p>
          <a:r>
            <a:rPr lang="en-US"/>
            <a:t>It must articulate your unique point of view;</a:t>
          </a:r>
        </a:p>
      </dgm:t>
    </dgm:pt>
    <dgm:pt modelId="{F934B4E8-9E88-40AB-A789-72E63D091696}" type="parTrans" cxnId="{FFBD3EB9-5701-452F-AD5F-F72657EFE726}">
      <dgm:prSet/>
      <dgm:spPr/>
      <dgm:t>
        <a:bodyPr/>
        <a:lstStyle/>
        <a:p>
          <a:endParaRPr lang="en-US"/>
        </a:p>
      </dgm:t>
    </dgm:pt>
    <dgm:pt modelId="{1D8D2B01-3F11-4799-BA27-262BE6B62643}" type="sibTrans" cxnId="{FFBD3EB9-5701-452F-AD5F-F72657EFE726}">
      <dgm:prSet/>
      <dgm:spPr/>
      <dgm:t>
        <a:bodyPr/>
        <a:lstStyle/>
        <a:p>
          <a:endParaRPr lang="en-US"/>
        </a:p>
      </dgm:t>
    </dgm:pt>
    <dgm:pt modelId="{B8A6CDE8-EDC0-46B8-88DF-3C5B2BDBF975}">
      <dgm:prSet/>
      <dgm:spPr/>
      <dgm:t>
        <a:bodyPr/>
        <a:lstStyle/>
        <a:p>
          <a:r>
            <a:rPr lang="en-US"/>
            <a:t>It must convey what’s at stake; and</a:t>
          </a:r>
        </a:p>
      </dgm:t>
    </dgm:pt>
    <dgm:pt modelId="{FFE63361-86B8-4603-804A-4F3EA8894FE3}" type="parTrans" cxnId="{456008DB-4EE2-43B7-B72A-BD47846ABB8A}">
      <dgm:prSet/>
      <dgm:spPr/>
      <dgm:t>
        <a:bodyPr/>
        <a:lstStyle/>
        <a:p>
          <a:endParaRPr lang="en-US"/>
        </a:p>
      </dgm:t>
    </dgm:pt>
    <dgm:pt modelId="{E4E87367-0756-400F-80BC-B6D9BE1F2A5F}" type="sibTrans" cxnId="{456008DB-4EE2-43B7-B72A-BD47846ABB8A}">
      <dgm:prSet/>
      <dgm:spPr/>
      <dgm:t>
        <a:bodyPr/>
        <a:lstStyle/>
        <a:p>
          <a:endParaRPr lang="en-US"/>
        </a:p>
      </dgm:t>
    </dgm:pt>
    <dgm:pt modelId="{FD03AB7A-B610-4438-91A7-0FA590FBD829}">
      <dgm:prSet/>
      <dgm:spPr/>
      <dgm:t>
        <a:bodyPr/>
        <a:lstStyle/>
        <a:p>
          <a:r>
            <a:rPr lang="en-US"/>
            <a:t>It must be a complete sentence.</a:t>
          </a:r>
        </a:p>
      </dgm:t>
    </dgm:pt>
    <dgm:pt modelId="{540881BF-8BE9-4001-A6FD-E5C1C35E3849}" type="parTrans" cxnId="{4E8571BE-92F0-4B4C-9C23-A7E2B6334420}">
      <dgm:prSet/>
      <dgm:spPr/>
      <dgm:t>
        <a:bodyPr/>
        <a:lstStyle/>
        <a:p>
          <a:endParaRPr lang="en-US"/>
        </a:p>
      </dgm:t>
    </dgm:pt>
    <dgm:pt modelId="{C577C73E-5248-4B0D-BB84-D5AB6766FBEF}" type="sibTrans" cxnId="{4E8571BE-92F0-4B4C-9C23-A7E2B6334420}">
      <dgm:prSet/>
      <dgm:spPr/>
      <dgm:t>
        <a:bodyPr/>
        <a:lstStyle/>
        <a:p>
          <a:endParaRPr lang="en-US"/>
        </a:p>
      </dgm:t>
    </dgm:pt>
    <dgm:pt modelId="{F94297ED-59A3-4EAD-9FF8-C075C3E88C0C}" type="pres">
      <dgm:prSet presAssocID="{A555F386-47F7-4B9C-A3AB-F8817337DF73}" presName="vert0" presStyleCnt="0">
        <dgm:presLayoutVars>
          <dgm:dir/>
          <dgm:animOne val="branch"/>
          <dgm:animLvl val="lvl"/>
        </dgm:presLayoutVars>
      </dgm:prSet>
      <dgm:spPr/>
    </dgm:pt>
    <dgm:pt modelId="{19AB75C5-EE4B-4D08-B10A-702235321B04}" type="pres">
      <dgm:prSet presAssocID="{EABA805A-6AA2-4198-B09E-514753A6F2A0}" presName="thickLine" presStyleLbl="alignNode1" presStyleIdx="0" presStyleCnt="5"/>
      <dgm:spPr/>
    </dgm:pt>
    <dgm:pt modelId="{748F87DB-167A-498E-AF18-E05FE15AE600}" type="pres">
      <dgm:prSet presAssocID="{EABA805A-6AA2-4198-B09E-514753A6F2A0}" presName="horz1" presStyleCnt="0"/>
      <dgm:spPr/>
    </dgm:pt>
    <dgm:pt modelId="{CE613589-C843-47AF-BE7A-2D7D0D863E0A}" type="pres">
      <dgm:prSet presAssocID="{EABA805A-6AA2-4198-B09E-514753A6F2A0}" presName="tx1" presStyleLbl="revTx" presStyleIdx="0" presStyleCnt="5"/>
      <dgm:spPr/>
    </dgm:pt>
    <dgm:pt modelId="{16960EB3-C155-4B34-9B8C-CA8FD27FA7CA}" type="pres">
      <dgm:prSet presAssocID="{EABA805A-6AA2-4198-B09E-514753A6F2A0}" presName="vert1" presStyleCnt="0"/>
      <dgm:spPr/>
    </dgm:pt>
    <dgm:pt modelId="{237DB301-F2BF-474A-AB6F-E3CCE6F3ECD5}" type="pres">
      <dgm:prSet presAssocID="{C737D71C-8DFD-4C08-8ED6-6397D4A378BB}" presName="thickLine" presStyleLbl="alignNode1" presStyleIdx="1" presStyleCnt="5"/>
      <dgm:spPr/>
    </dgm:pt>
    <dgm:pt modelId="{F48301E8-C177-406A-BE46-A422FCD32A99}" type="pres">
      <dgm:prSet presAssocID="{C737D71C-8DFD-4C08-8ED6-6397D4A378BB}" presName="horz1" presStyleCnt="0"/>
      <dgm:spPr/>
    </dgm:pt>
    <dgm:pt modelId="{48D340DD-49C2-4D9B-9F8E-4E6F01D09A0C}" type="pres">
      <dgm:prSet presAssocID="{C737D71C-8DFD-4C08-8ED6-6397D4A378BB}" presName="tx1" presStyleLbl="revTx" presStyleIdx="1" presStyleCnt="5"/>
      <dgm:spPr/>
    </dgm:pt>
    <dgm:pt modelId="{C453F7CC-E420-43E9-8787-4C4A2D84C9C7}" type="pres">
      <dgm:prSet presAssocID="{C737D71C-8DFD-4C08-8ED6-6397D4A378BB}" presName="vert1" presStyleCnt="0"/>
      <dgm:spPr/>
    </dgm:pt>
    <dgm:pt modelId="{C0CE4233-3B4D-456A-B4F7-BDC18AC0D1EA}" type="pres">
      <dgm:prSet presAssocID="{6720D875-20AE-4167-B23D-C2C6D60BA0F8}" presName="thickLine" presStyleLbl="alignNode1" presStyleIdx="2" presStyleCnt="5"/>
      <dgm:spPr/>
    </dgm:pt>
    <dgm:pt modelId="{7FAF7C83-955B-45F6-BF76-5B74F6E75EB4}" type="pres">
      <dgm:prSet presAssocID="{6720D875-20AE-4167-B23D-C2C6D60BA0F8}" presName="horz1" presStyleCnt="0"/>
      <dgm:spPr/>
    </dgm:pt>
    <dgm:pt modelId="{CA4819B3-BA9D-46EA-9A5A-E97FD3835432}" type="pres">
      <dgm:prSet presAssocID="{6720D875-20AE-4167-B23D-C2C6D60BA0F8}" presName="tx1" presStyleLbl="revTx" presStyleIdx="2" presStyleCnt="5"/>
      <dgm:spPr/>
    </dgm:pt>
    <dgm:pt modelId="{CD47B6A5-50B6-4167-82F1-72C067F76D31}" type="pres">
      <dgm:prSet presAssocID="{6720D875-20AE-4167-B23D-C2C6D60BA0F8}" presName="vert1" presStyleCnt="0"/>
      <dgm:spPr/>
    </dgm:pt>
    <dgm:pt modelId="{FCF8FDC1-B224-4C6A-BBD3-BB1936A03F3D}" type="pres">
      <dgm:prSet presAssocID="{B8A6CDE8-EDC0-46B8-88DF-3C5B2BDBF975}" presName="thickLine" presStyleLbl="alignNode1" presStyleIdx="3" presStyleCnt="5"/>
      <dgm:spPr/>
    </dgm:pt>
    <dgm:pt modelId="{62324132-835E-41E8-99EB-C9702D8EC00E}" type="pres">
      <dgm:prSet presAssocID="{B8A6CDE8-EDC0-46B8-88DF-3C5B2BDBF975}" presName="horz1" presStyleCnt="0"/>
      <dgm:spPr/>
    </dgm:pt>
    <dgm:pt modelId="{4B834CC7-34D3-43B1-9D25-F6C7E4344170}" type="pres">
      <dgm:prSet presAssocID="{B8A6CDE8-EDC0-46B8-88DF-3C5B2BDBF975}" presName="tx1" presStyleLbl="revTx" presStyleIdx="3" presStyleCnt="5"/>
      <dgm:spPr/>
    </dgm:pt>
    <dgm:pt modelId="{A2350B18-CB8B-4A01-8409-2BDBED88EED5}" type="pres">
      <dgm:prSet presAssocID="{B8A6CDE8-EDC0-46B8-88DF-3C5B2BDBF975}" presName="vert1" presStyleCnt="0"/>
      <dgm:spPr/>
    </dgm:pt>
    <dgm:pt modelId="{C9318F81-853F-44DB-BF27-70649ED35CFA}" type="pres">
      <dgm:prSet presAssocID="{FD03AB7A-B610-4438-91A7-0FA590FBD829}" presName="thickLine" presStyleLbl="alignNode1" presStyleIdx="4" presStyleCnt="5"/>
      <dgm:spPr/>
    </dgm:pt>
    <dgm:pt modelId="{E752C9BB-6781-4681-ADC2-391183E166DA}" type="pres">
      <dgm:prSet presAssocID="{FD03AB7A-B610-4438-91A7-0FA590FBD829}" presName="horz1" presStyleCnt="0"/>
      <dgm:spPr/>
    </dgm:pt>
    <dgm:pt modelId="{1C7B95E5-B0CA-4FB5-8A3B-2D869D0D9017}" type="pres">
      <dgm:prSet presAssocID="{FD03AB7A-B610-4438-91A7-0FA590FBD829}" presName="tx1" presStyleLbl="revTx" presStyleIdx="4" presStyleCnt="5"/>
      <dgm:spPr/>
    </dgm:pt>
    <dgm:pt modelId="{6B74990E-D5AD-4A93-A84D-09D07814B163}" type="pres">
      <dgm:prSet presAssocID="{FD03AB7A-B610-4438-91A7-0FA590FBD829}" presName="vert1" presStyleCnt="0"/>
      <dgm:spPr/>
    </dgm:pt>
  </dgm:ptLst>
  <dgm:cxnLst>
    <dgm:cxn modelId="{079A3A0F-2605-4764-B113-EA0A16669A1C}" type="presOf" srcId="{FD03AB7A-B610-4438-91A7-0FA590FBD829}" destId="{1C7B95E5-B0CA-4FB5-8A3B-2D869D0D9017}" srcOrd="0" destOrd="0" presId="urn:microsoft.com/office/officeart/2008/layout/LinedList"/>
    <dgm:cxn modelId="{7A29CB2B-2E28-4B09-9CCB-221299A4BB47}" type="presOf" srcId="{B8A6CDE8-EDC0-46B8-88DF-3C5B2BDBF975}" destId="{4B834CC7-34D3-43B1-9D25-F6C7E4344170}" srcOrd="0" destOrd="0" presId="urn:microsoft.com/office/officeart/2008/layout/LinedList"/>
    <dgm:cxn modelId="{5092A05C-DDA4-4712-B95F-155D992517C2}" type="presOf" srcId="{6720D875-20AE-4167-B23D-C2C6D60BA0F8}" destId="{CA4819B3-BA9D-46EA-9A5A-E97FD3835432}" srcOrd="0" destOrd="0" presId="urn:microsoft.com/office/officeart/2008/layout/LinedList"/>
    <dgm:cxn modelId="{5463F442-B8AF-4A3F-AE59-C725BBFE4A8E}" srcId="{A555F386-47F7-4B9C-A3AB-F8817337DF73}" destId="{EABA805A-6AA2-4198-B09E-514753A6F2A0}" srcOrd="0" destOrd="0" parTransId="{85D10431-9C7A-48EE-88A5-36A759D1A264}" sibTransId="{AB7EB226-E249-42AE-B462-23DD08334D3F}"/>
    <dgm:cxn modelId="{228A3F6C-7320-4535-ADE4-9CF616D86811}" type="presOf" srcId="{C737D71C-8DFD-4C08-8ED6-6397D4A378BB}" destId="{48D340DD-49C2-4D9B-9F8E-4E6F01D09A0C}" srcOrd="0" destOrd="0" presId="urn:microsoft.com/office/officeart/2008/layout/LinedList"/>
    <dgm:cxn modelId="{FFBD3EB9-5701-452F-AD5F-F72657EFE726}" srcId="{A555F386-47F7-4B9C-A3AB-F8817337DF73}" destId="{6720D875-20AE-4167-B23D-C2C6D60BA0F8}" srcOrd="2" destOrd="0" parTransId="{F934B4E8-9E88-40AB-A789-72E63D091696}" sibTransId="{1D8D2B01-3F11-4799-BA27-262BE6B62643}"/>
    <dgm:cxn modelId="{10BF54B9-B5EB-4CCA-8B82-4756DF54591F}" type="presOf" srcId="{EABA805A-6AA2-4198-B09E-514753A6F2A0}" destId="{CE613589-C843-47AF-BE7A-2D7D0D863E0A}" srcOrd="0" destOrd="0" presId="urn:microsoft.com/office/officeart/2008/layout/LinedList"/>
    <dgm:cxn modelId="{4E8571BE-92F0-4B4C-9C23-A7E2B6334420}" srcId="{A555F386-47F7-4B9C-A3AB-F8817337DF73}" destId="{FD03AB7A-B610-4438-91A7-0FA590FBD829}" srcOrd="4" destOrd="0" parTransId="{540881BF-8BE9-4001-A6FD-E5C1C35E3849}" sibTransId="{C577C73E-5248-4B0D-BB84-D5AB6766FBEF}"/>
    <dgm:cxn modelId="{398EDCDA-3659-4447-82D9-2BF4D30CAA9E}" type="presOf" srcId="{A555F386-47F7-4B9C-A3AB-F8817337DF73}" destId="{F94297ED-59A3-4EAD-9FF8-C075C3E88C0C}" srcOrd="0" destOrd="0" presId="urn:microsoft.com/office/officeart/2008/layout/LinedList"/>
    <dgm:cxn modelId="{456008DB-4EE2-43B7-B72A-BD47846ABB8A}" srcId="{A555F386-47F7-4B9C-A3AB-F8817337DF73}" destId="{B8A6CDE8-EDC0-46B8-88DF-3C5B2BDBF975}" srcOrd="3" destOrd="0" parTransId="{FFE63361-86B8-4603-804A-4F3EA8894FE3}" sibTransId="{E4E87367-0756-400F-80BC-B6D9BE1F2A5F}"/>
    <dgm:cxn modelId="{625A32F7-9FFF-4B65-8190-CC4F55AF83BD}" srcId="{A555F386-47F7-4B9C-A3AB-F8817337DF73}" destId="{C737D71C-8DFD-4C08-8ED6-6397D4A378BB}" srcOrd="1" destOrd="0" parTransId="{73F13118-3026-4928-90FB-98ECB9EDC330}" sibTransId="{0FA0B9A5-6436-4091-B601-7365E44B5639}"/>
    <dgm:cxn modelId="{59D37175-7207-48D7-9E23-8EC8A567ED8B}" type="presParOf" srcId="{F94297ED-59A3-4EAD-9FF8-C075C3E88C0C}" destId="{19AB75C5-EE4B-4D08-B10A-702235321B04}" srcOrd="0" destOrd="0" presId="urn:microsoft.com/office/officeart/2008/layout/LinedList"/>
    <dgm:cxn modelId="{83FD3F7F-BA19-440A-89F4-DDED6BB3EEB8}" type="presParOf" srcId="{F94297ED-59A3-4EAD-9FF8-C075C3E88C0C}" destId="{748F87DB-167A-498E-AF18-E05FE15AE600}" srcOrd="1" destOrd="0" presId="urn:microsoft.com/office/officeart/2008/layout/LinedList"/>
    <dgm:cxn modelId="{80D83514-FDD2-4AB1-900B-2F2838FA1226}" type="presParOf" srcId="{748F87DB-167A-498E-AF18-E05FE15AE600}" destId="{CE613589-C843-47AF-BE7A-2D7D0D863E0A}" srcOrd="0" destOrd="0" presId="urn:microsoft.com/office/officeart/2008/layout/LinedList"/>
    <dgm:cxn modelId="{25775AEA-7672-410C-A8F2-7E37C6E53B84}" type="presParOf" srcId="{748F87DB-167A-498E-AF18-E05FE15AE600}" destId="{16960EB3-C155-4B34-9B8C-CA8FD27FA7CA}" srcOrd="1" destOrd="0" presId="urn:microsoft.com/office/officeart/2008/layout/LinedList"/>
    <dgm:cxn modelId="{55D4FD3E-01C3-4D49-9878-7FB50D40E1D3}" type="presParOf" srcId="{F94297ED-59A3-4EAD-9FF8-C075C3E88C0C}" destId="{237DB301-F2BF-474A-AB6F-E3CCE6F3ECD5}" srcOrd="2" destOrd="0" presId="urn:microsoft.com/office/officeart/2008/layout/LinedList"/>
    <dgm:cxn modelId="{A898BBE4-5C6A-48C1-9220-F494054F5080}" type="presParOf" srcId="{F94297ED-59A3-4EAD-9FF8-C075C3E88C0C}" destId="{F48301E8-C177-406A-BE46-A422FCD32A99}" srcOrd="3" destOrd="0" presId="urn:microsoft.com/office/officeart/2008/layout/LinedList"/>
    <dgm:cxn modelId="{7CF7EC1A-C98E-4970-B8F7-CD89A34D86DA}" type="presParOf" srcId="{F48301E8-C177-406A-BE46-A422FCD32A99}" destId="{48D340DD-49C2-4D9B-9F8E-4E6F01D09A0C}" srcOrd="0" destOrd="0" presId="urn:microsoft.com/office/officeart/2008/layout/LinedList"/>
    <dgm:cxn modelId="{A1EA09DA-6F76-4CAC-81F7-C2748C990914}" type="presParOf" srcId="{F48301E8-C177-406A-BE46-A422FCD32A99}" destId="{C453F7CC-E420-43E9-8787-4C4A2D84C9C7}" srcOrd="1" destOrd="0" presId="urn:microsoft.com/office/officeart/2008/layout/LinedList"/>
    <dgm:cxn modelId="{A0818BC8-64DA-4CB2-8309-8F9D8FFFCF73}" type="presParOf" srcId="{F94297ED-59A3-4EAD-9FF8-C075C3E88C0C}" destId="{C0CE4233-3B4D-456A-B4F7-BDC18AC0D1EA}" srcOrd="4" destOrd="0" presId="urn:microsoft.com/office/officeart/2008/layout/LinedList"/>
    <dgm:cxn modelId="{EABEB2F5-93C8-4E45-BED0-B67124D415AD}" type="presParOf" srcId="{F94297ED-59A3-4EAD-9FF8-C075C3E88C0C}" destId="{7FAF7C83-955B-45F6-BF76-5B74F6E75EB4}" srcOrd="5" destOrd="0" presId="urn:microsoft.com/office/officeart/2008/layout/LinedList"/>
    <dgm:cxn modelId="{DBB5E5D9-5599-48F1-80E6-C7035B4796A3}" type="presParOf" srcId="{7FAF7C83-955B-45F6-BF76-5B74F6E75EB4}" destId="{CA4819B3-BA9D-46EA-9A5A-E97FD3835432}" srcOrd="0" destOrd="0" presId="urn:microsoft.com/office/officeart/2008/layout/LinedList"/>
    <dgm:cxn modelId="{11344A8D-AEB9-4185-9067-FBC34483982C}" type="presParOf" srcId="{7FAF7C83-955B-45F6-BF76-5B74F6E75EB4}" destId="{CD47B6A5-50B6-4167-82F1-72C067F76D31}" srcOrd="1" destOrd="0" presId="urn:microsoft.com/office/officeart/2008/layout/LinedList"/>
    <dgm:cxn modelId="{EFB01D94-5AB0-421A-92C4-6ACFF051B639}" type="presParOf" srcId="{F94297ED-59A3-4EAD-9FF8-C075C3E88C0C}" destId="{FCF8FDC1-B224-4C6A-BBD3-BB1936A03F3D}" srcOrd="6" destOrd="0" presId="urn:microsoft.com/office/officeart/2008/layout/LinedList"/>
    <dgm:cxn modelId="{0BF04BC9-F30D-4266-8245-267B13E8D132}" type="presParOf" srcId="{F94297ED-59A3-4EAD-9FF8-C075C3E88C0C}" destId="{62324132-835E-41E8-99EB-C9702D8EC00E}" srcOrd="7" destOrd="0" presId="urn:microsoft.com/office/officeart/2008/layout/LinedList"/>
    <dgm:cxn modelId="{1438BE28-9669-4A3A-A9A9-318876DD1420}" type="presParOf" srcId="{62324132-835E-41E8-99EB-C9702D8EC00E}" destId="{4B834CC7-34D3-43B1-9D25-F6C7E4344170}" srcOrd="0" destOrd="0" presId="urn:microsoft.com/office/officeart/2008/layout/LinedList"/>
    <dgm:cxn modelId="{4BACD914-4CDA-49FF-A3AC-D0545AD55969}" type="presParOf" srcId="{62324132-835E-41E8-99EB-C9702D8EC00E}" destId="{A2350B18-CB8B-4A01-8409-2BDBED88EED5}" srcOrd="1" destOrd="0" presId="urn:microsoft.com/office/officeart/2008/layout/LinedList"/>
    <dgm:cxn modelId="{13A99BDB-D4BE-4921-ACF1-8127FDA90086}" type="presParOf" srcId="{F94297ED-59A3-4EAD-9FF8-C075C3E88C0C}" destId="{C9318F81-853F-44DB-BF27-70649ED35CFA}" srcOrd="8" destOrd="0" presId="urn:microsoft.com/office/officeart/2008/layout/LinedList"/>
    <dgm:cxn modelId="{FB203C87-C837-4CBB-9BA7-DA5C27DE8C88}" type="presParOf" srcId="{F94297ED-59A3-4EAD-9FF8-C075C3E88C0C}" destId="{E752C9BB-6781-4681-ADC2-391183E166DA}" srcOrd="9" destOrd="0" presId="urn:microsoft.com/office/officeart/2008/layout/LinedList"/>
    <dgm:cxn modelId="{13906FF3-7A62-4155-8A8D-13E3F6D25AA1}" type="presParOf" srcId="{E752C9BB-6781-4681-ADC2-391183E166DA}" destId="{1C7B95E5-B0CA-4FB5-8A3B-2D869D0D9017}" srcOrd="0" destOrd="0" presId="urn:microsoft.com/office/officeart/2008/layout/LinedList"/>
    <dgm:cxn modelId="{EBF8B3CE-0B4F-452B-A67A-B71A5E7F212C}" type="presParOf" srcId="{E752C9BB-6781-4681-ADC2-391183E166DA}" destId="{6B74990E-D5AD-4A93-A84D-09D07814B1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9A550F-F134-4275-9D7F-C8CDB79903E7}"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3F1D5D9B-2196-4299-864E-ED9C334AF2E3}">
      <dgm:prSet custT="1"/>
      <dgm:spPr/>
      <dgm:t>
        <a:bodyPr/>
        <a:lstStyle/>
        <a:p>
          <a:r>
            <a:rPr lang="en-US" sz="3200" dirty="0"/>
            <a:t>Employ simplicity </a:t>
          </a:r>
        </a:p>
      </dgm:t>
    </dgm:pt>
    <dgm:pt modelId="{62432A0E-942C-4346-B180-FF3A8173949F}" type="parTrans" cxnId="{BF569AF1-8C6E-4244-B816-AD7B4BC0ACBE}">
      <dgm:prSet/>
      <dgm:spPr/>
      <dgm:t>
        <a:bodyPr/>
        <a:lstStyle/>
        <a:p>
          <a:endParaRPr lang="en-US"/>
        </a:p>
      </dgm:t>
    </dgm:pt>
    <dgm:pt modelId="{1C56F91A-CF58-4DD1-A827-C7B7B15EDD4A}" type="sibTrans" cxnId="{BF569AF1-8C6E-4244-B816-AD7B4BC0ACBE}">
      <dgm:prSet/>
      <dgm:spPr/>
      <dgm:t>
        <a:bodyPr/>
        <a:lstStyle/>
        <a:p>
          <a:endParaRPr lang="en-US"/>
        </a:p>
      </dgm:t>
    </dgm:pt>
    <dgm:pt modelId="{23CC9FF4-E4AB-45D7-B96C-6F8E27E97B1E}">
      <dgm:prSet custT="1"/>
      <dgm:spPr/>
      <dgm:t>
        <a:bodyPr/>
        <a:lstStyle/>
        <a:p>
          <a:r>
            <a:rPr lang="en-US" sz="3200" dirty="0"/>
            <a:t>Display only the most important information </a:t>
          </a:r>
        </a:p>
      </dgm:t>
    </dgm:pt>
    <dgm:pt modelId="{30986473-664D-4BB4-AD60-06993192BB4A}" type="parTrans" cxnId="{4820528E-CC64-40D8-ACB8-B058F84AADCF}">
      <dgm:prSet/>
      <dgm:spPr/>
      <dgm:t>
        <a:bodyPr/>
        <a:lstStyle/>
        <a:p>
          <a:endParaRPr lang="en-US"/>
        </a:p>
      </dgm:t>
    </dgm:pt>
    <dgm:pt modelId="{50178AAA-C628-45CC-A609-D0FC4B79A6E8}" type="sibTrans" cxnId="{4820528E-CC64-40D8-ACB8-B058F84AADCF}">
      <dgm:prSet/>
      <dgm:spPr/>
      <dgm:t>
        <a:bodyPr/>
        <a:lstStyle/>
        <a:p>
          <a:endParaRPr lang="en-US"/>
        </a:p>
      </dgm:t>
    </dgm:pt>
    <dgm:pt modelId="{1B3A82BE-2D93-468D-BE2A-1B29C41ABCF2}">
      <dgm:prSet custT="1"/>
      <dgm:spPr/>
      <dgm:t>
        <a:bodyPr/>
        <a:lstStyle/>
        <a:p>
          <a:r>
            <a:rPr lang="en-US" sz="3200" dirty="0"/>
            <a:t>Require little explanation </a:t>
          </a:r>
        </a:p>
      </dgm:t>
    </dgm:pt>
    <dgm:pt modelId="{4D11A34D-B9F1-4491-B34A-CBC0DBAEB14A}" type="parTrans" cxnId="{A89283D7-784B-4C2B-AB0F-0ED6677E1E0D}">
      <dgm:prSet/>
      <dgm:spPr/>
      <dgm:t>
        <a:bodyPr/>
        <a:lstStyle/>
        <a:p>
          <a:endParaRPr lang="en-US"/>
        </a:p>
      </dgm:t>
    </dgm:pt>
    <dgm:pt modelId="{D6156CFE-5536-454F-A808-A5213F232856}" type="sibTrans" cxnId="{A89283D7-784B-4C2B-AB0F-0ED6677E1E0D}">
      <dgm:prSet/>
      <dgm:spPr/>
      <dgm:t>
        <a:bodyPr/>
        <a:lstStyle/>
        <a:p>
          <a:endParaRPr lang="en-US"/>
        </a:p>
      </dgm:t>
    </dgm:pt>
    <dgm:pt modelId="{F879A8E1-3E8C-4C28-BB5C-9C15D5C5F874}">
      <dgm:prSet custT="1"/>
      <dgm:spPr/>
      <dgm:t>
        <a:bodyPr/>
        <a:lstStyle/>
        <a:p>
          <a:r>
            <a:rPr lang="en-US" sz="3200" dirty="0"/>
            <a:t>Don’t Overload your data</a:t>
          </a:r>
        </a:p>
      </dgm:t>
    </dgm:pt>
    <dgm:pt modelId="{D3C88765-D892-4CF2-AD1C-F896C9D4C51E}" type="parTrans" cxnId="{C7BE329E-E793-4F51-8804-77B8879BDD70}">
      <dgm:prSet/>
      <dgm:spPr/>
      <dgm:t>
        <a:bodyPr/>
        <a:lstStyle/>
        <a:p>
          <a:endParaRPr lang="en-US"/>
        </a:p>
      </dgm:t>
    </dgm:pt>
    <dgm:pt modelId="{52C34F1D-8DBF-4809-9E81-C18EA0F9FBBF}" type="sibTrans" cxnId="{C7BE329E-E793-4F51-8804-77B8879BDD70}">
      <dgm:prSet/>
      <dgm:spPr/>
      <dgm:t>
        <a:bodyPr/>
        <a:lstStyle/>
        <a:p>
          <a:endParaRPr lang="en-US"/>
        </a:p>
      </dgm:t>
    </dgm:pt>
    <dgm:pt modelId="{F39B64C4-E8CD-4FFD-BC05-23C96F034E03}">
      <dgm:prSet custT="1"/>
      <dgm:spPr/>
      <dgm:t>
        <a:bodyPr/>
        <a:lstStyle/>
        <a:p>
          <a:r>
            <a:rPr lang="en-US" sz="3200" dirty="0">
              <a:effectLst/>
            </a:rPr>
            <a:t>Stay away from 3-D</a:t>
          </a:r>
          <a:endParaRPr lang="en-US" sz="1900" dirty="0">
            <a:effectLst/>
          </a:endParaRPr>
        </a:p>
      </dgm:t>
    </dgm:pt>
    <dgm:pt modelId="{09F0F37C-FD57-4D93-90A1-C0A784B731E7}" type="parTrans" cxnId="{7C460A06-2B5A-447C-8C27-A081A81889D0}">
      <dgm:prSet/>
      <dgm:spPr/>
      <dgm:t>
        <a:bodyPr/>
        <a:lstStyle/>
        <a:p>
          <a:endParaRPr lang="en-US"/>
        </a:p>
      </dgm:t>
    </dgm:pt>
    <dgm:pt modelId="{90AB57C8-D282-4F0C-B012-8DC1C503CC11}" type="sibTrans" cxnId="{7C460A06-2B5A-447C-8C27-A081A81889D0}">
      <dgm:prSet/>
      <dgm:spPr/>
      <dgm:t>
        <a:bodyPr/>
        <a:lstStyle/>
        <a:p>
          <a:endParaRPr lang="en-US"/>
        </a:p>
      </dgm:t>
    </dgm:pt>
    <dgm:pt modelId="{2982283A-AB5A-4442-A400-F65B6EC36EE5}" type="pres">
      <dgm:prSet presAssocID="{7E9A550F-F134-4275-9D7F-C8CDB79903E7}" presName="root" presStyleCnt="0">
        <dgm:presLayoutVars>
          <dgm:dir/>
          <dgm:resizeHandles val="exact"/>
        </dgm:presLayoutVars>
      </dgm:prSet>
      <dgm:spPr/>
    </dgm:pt>
    <dgm:pt modelId="{4A8EB83C-A59C-404D-9111-35351043D5D1}" type="pres">
      <dgm:prSet presAssocID="{3F1D5D9B-2196-4299-864E-ED9C334AF2E3}" presName="compNode" presStyleCnt="0"/>
      <dgm:spPr/>
    </dgm:pt>
    <dgm:pt modelId="{410A421D-6381-4409-AEB4-AA24E9C0A42C}" type="pres">
      <dgm:prSet presAssocID="{3F1D5D9B-2196-4299-864E-ED9C334AF2E3}" presName="bgRect" presStyleLbl="bgShp" presStyleIdx="0" presStyleCnt="5"/>
      <dgm:spPr/>
    </dgm:pt>
    <dgm:pt modelId="{01D7B0B8-E46D-43D3-8A60-9F5FB3CD67C6}" type="pres">
      <dgm:prSet presAssocID="{3F1D5D9B-2196-4299-864E-ED9C334AF2E3}"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B6DB2B9-0444-4CC4-9347-227C771837A6}" type="pres">
      <dgm:prSet presAssocID="{3F1D5D9B-2196-4299-864E-ED9C334AF2E3}" presName="spaceRect" presStyleCnt="0"/>
      <dgm:spPr/>
    </dgm:pt>
    <dgm:pt modelId="{00CD2D3A-0120-4721-9DC6-5537B7BC1119}" type="pres">
      <dgm:prSet presAssocID="{3F1D5D9B-2196-4299-864E-ED9C334AF2E3}" presName="parTx" presStyleLbl="revTx" presStyleIdx="0" presStyleCnt="5" custScaleX="98197">
        <dgm:presLayoutVars>
          <dgm:chMax val="0"/>
          <dgm:chPref val="0"/>
        </dgm:presLayoutVars>
      </dgm:prSet>
      <dgm:spPr/>
    </dgm:pt>
    <dgm:pt modelId="{9320383F-DB45-4F0E-95A0-4F61271DEFF9}" type="pres">
      <dgm:prSet presAssocID="{1C56F91A-CF58-4DD1-A827-C7B7B15EDD4A}" presName="sibTrans" presStyleCnt="0"/>
      <dgm:spPr/>
    </dgm:pt>
    <dgm:pt modelId="{B2A7BE05-7E50-40C5-8640-275F84E0D98B}" type="pres">
      <dgm:prSet presAssocID="{23CC9FF4-E4AB-45D7-B96C-6F8E27E97B1E}" presName="compNode" presStyleCnt="0"/>
      <dgm:spPr/>
    </dgm:pt>
    <dgm:pt modelId="{9ADE12AE-74B0-4EB8-B56F-CA57DCE856DC}" type="pres">
      <dgm:prSet presAssocID="{23CC9FF4-E4AB-45D7-B96C-6F8E27E97B1E}" presName="bgRect" presStyleLbl="bgShp" presStyleIdx="1" presStyleCnt="5"/>
      <dgm:spPr/>
    </dgm:pt>
    <dgm:pt modelId="{37B41C88-9D73-4163-837A-2D4947661AFB}" type="pres">
      <dgm:prSet presAssocID="{23CC9FF4-E4AB-45D7-B96C-6F8E27E97B1E}"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a:ext>
      </dgm:extLst>
    </dgm:pt>
    <dgm:pt modelId="{7D68430E-EE3E-44F6-874F-95D099F10E35}" type="pres">
      <dgm:prSet presAssocID="{23CC9FF4-E4AB-45D7-B96C-6F8E27E97B1E}" presName="spaceRect" presStyleCnt="0"/>
      <dgm:spPr/>
    </dgm:pt>
    <dgm:pt modelId="{45610A63-2EC9-4E6E-9903-FE6E27017D09}" type="pres">
      <dgm:prSet presAssocID="{23CC9FF4-E4AB-45D7-B96C-6F8E27E97B1E}" presName="parTx" presStyleLbl="revTx" presStyleIdx="1" presStyleCnt="5">
        <dgm:presLayoutVars>
          <dgm:chMax val="0"/>
          <dgm:chPref val="0"/>
        </dgm:presLayoutVars>
      </dgm:prSet>
      <dgm:spPr/>
    </dgm:pt>
    <dgm:pt modelId="{1AA6C934-9CB0-4B9D-90B8-125BF59108DB}" type="pres">
      <dgm:prSet presAssocID="{50178AAA-C628-45CC-A609-D0FC4B79A6E8}" presName="sibTrans" presStyleCnt="0"/>
      <dgm:spPr/>
    </dgm:pt>
    <dgm:pt modelId="{1268684F-6204-4595-9659-DC7A4A63E66B}" type="pres">
      <dgm:prSet presAssocID="{1B3A82BE-2D93-468D-BE2A-1B29C41ABCF2}" presName="compNode" presStyleCnt="0"/>
      <dgm:spPr/>
    </dgm:pt>
    <dgm:pt modelId="{1AA9C799-8001-423F-B559-BECFEDFE790D}" type="pres">
      <dgm:prSet presAssocID="{1B3A82BE-2D93-468D-BE2A-1B29C41ABCF2}" presName="bgRect" presStyleLbl="bgShp" presStyleIdx="2" presStyleCnt="5"/>
      <dgm:spPr/>
    </dgm:pt>
    <dgm:pt modelId="{A9580927-69DB-488B-8938-8A15C51E350A}" type="pres">
      <dgm:prSet presAssocID="{1B3A82BE-2D93-468D-BE2A-1B29C41ABCF2}"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7AC2DAB-78D2-43B9-A875-08069DF20979}" type="pres">
      <dgm:prSet presAssocID="{1B3A82BE-2D93-468D-BE2A-1B29C41ABCF2}" presName="spaceRect" presStyleCnt="0"/>
      <dgm:spPr/>
    </dgm:pt>
    <dgm:pt modelId="{73A639DB-0D3F-46CD-9E17-9E42FCE47ECF}" type="pres">
      <dgm:prSet presAssocID="{1B3A82BE-2D93-468D-BE2A-1B29C41ABCF2}" presName="parTx" presStyleLbl="revTx" presStyleIdx="2" presStyleCnt="5">
        <dgm:presLayoutVars>
          <dgm:chMax val="0"/>
          <dgm:chPref val="0"/>
        </dgm:presLayoutVars>
      </dgm:prSet>
      <dgm:spPr/>
    </dgm:pt>
    <dgm:pt modelId="{2CFE8E6C-A985-42C5-8B63-62D1444D45BF}" type="pres">
      <dgm:prSet presAssocID="{D6156CFE-5536-454F-A808-A5213F232856}" presName="sibTrans" presStyleCnt="0"/>
      <dgm:spPr/>
    </dgm:pt>
    <dgm:pt modelId="{0F9A3ED4-5357-44F3-9621-2E73AAC03731}" type="pres">
      <dgm:prSet presAssocID="{F879A8E1-3E8C-4C28-BB5C-9C15D5C5F874}" presName="compNode" presStyleCnt="0"/>
      <dgm:spPr/>
    </dgm:pt>
    <dgm:pt modelId="{1C5658A2-6F09-4423-BA4E-A3F475B7E59E}" type="pres">
      <dgm:prSet presAssocID="{F879A8E1-3E8C-4C28-BB5C-9C15D5C5F874}" presName="bgRect" presStyleLbl="bgShp" presStyleIdx="3" presStyleCnt="5"/>
      <dgm:spPr/>
    </dgm:pt>
    <dgm:pt modelId="{F477137F-F893-4426-9EDC-25736EDE73C5}" type="pres">
      <dgm:prSet presAssocID="{F879A8E1-3E8C-4C28-BB5C-9C15D5C5F874}"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53F91A11-A7C7-4654-B1D4-43D6B7C8B666}" type="pres">
      <dgm:prSet presAssocID="{F879A8E1-3E8C-4C28-BB5C-9C15D5C5F874}" presName="spaceRect" presStyleCnt="0"/>
      <dgm:spPr/>
    </dgm:pt>
    <dgm:pt modelId="{08FB4F23-59EB-4EC8-824B-D40C3058BC39}" type="pres">
      <dgm:prSet presAssocID="{F879A8E1-3E8C-4C28-BB5C-9C15D5C5F874}" presName="parTx" presStyleLbl="revTx" presStyleIdx="3" presStyleCnt="5">
        <dgm:presLayoutVars>
          <dgm:chMax val="0"/>
          <dgm:chPref val="0"/>
        </dgm:presLayoutVars>
      </dgm:prSet>
      <dgm:spPr/>
    </dgm:pt>
    <dgm:pt modelId="{67626191-F718-49D2-AB03-F26D3E030A24}" type="pres">
      <dgm:prSet presAssocID="{52C34F1D-8DBF-4809-9E81-C18EA0F9FBBF}" presName="sibTrans" presStyleCnt="0"/>
      <dgm:spPr/>
    </dgm:pt>
    <dgm:pt modelId="{97181B2E-B258-4140-983B-5E347AEA5F81}" type="pres">
      <dgm:prSet presAssocID="{F39B64C4-E8CD-4FFD-BC05-23C96F034E03}" presName="compNode" presStyleCnt="0"/>
      <dgm:spPr/>
    </dgm:pt>
    <dgm:pt modelId="{A53D36D5-4710-4AC5-B1C7-BA2A6CDA4432}" type="pres">
      <dgm:prSet presAssocID="{F39B64C4-E8CD-4FFD-BC05-23C96F034E03}" presName="bgRect" presStyleLbl="bgShp" presStyleIdx="4" presStyleCnt="5" custLinFactNeighborX="-18680" custLinFactNeighborY="-9974"/>
      <dgm:spPr/>
    </dgm:pt>
    <dgm:pt modelId="{F5BC1BE8-C8FF-4996-86D3-EC953226E1F6}" type="pres">
      <dgm:prSet presAssocID="{F39B64C4-E8CD-4FFD-BC05-23C96F034E03}"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ised Hand"/>
        </a:ext>
      </dgm:extLst>
    </dgm:pt>
    <dgm:pt modelId="{36AB6268-565B-4348-9D2B-5EE6F59CED68}" type="pres">
      <dgm:prSet presAssocID="{F39B64C4-E8CD-4FFD-BC05-23C96F034E03}" presName="spaceRect" presStyleCnt="0"/>
      <dgm:spPr/>
    </dgm:pt>
    <dgm:pt modelId="{60E29AC6-C5A0-4523-9627-B91FB4A32870}" type="pres">
      <dgm:prSet presAssocID="{F39B64C4-E8CD-4FFD-BC05-23C96F034E03}" presName="parTx" presStyleLbl="revTx" presStyleIdx="4" presStyleCnt="5">
        <dgm:presLayoutVars>
          <dgm:chMax val="0"/>
          <dgm:chPref val="0"/>
        </dgm:presLayoutVars>
      </dgm:prSet>
      <dgm:spPr/>
    </dgm:pt>
  </dgm:ptLst>
  <dgm:cxnLst>
    <dgm:cxn modelId="{7C460A06-2B5A-447C-8C27-A081A81889D0}" srcId="{7E9A550F-F134-4275-9D7F-C8CDB79903E7}" destId="{F39B64C4-E8CD-4FFD-BC05-23C96F034E03}" srcOrd="4" destOrd="0" parTransId="{09F0F37C-FD57-4D93-90A1-C0A784B731E7}" sibTransId="{90AB57C8-D282-4F0C-B012-8DC1C503CC11}"/>
    <dgm:cxn modelId="{B8BD5C1E-F729-4AA7-A8DE-AFC0A6E3A3D5}" type="presOf" srcId="{23CC9FF4-E4AB-45D7-B96C-6F8E27E97B1E}" destId="{45610A63-2EC9-4E6E-9903-FE6E27017D09}" srcOrd="0" destOrd="0" presId="urn:microsoft.com/office/officeart/2018/2/layout/IconVerticalSolidList"/>
    <dgm:cxn modelId="{44244530-798B-4947-98A9-8118CDCA3B01}" type="presOf" srcId="{F39B64C4-E8CD-4FFD-BC05-23C96F034E03}" destId="{60E29AC6-C5A0-4523-9627-B91FB4A32870}" srcOrd="0" destOrd="0" presId="urn:microsoft.com/office/officeart/2018/2/layout/IconVerticalSolidList"/>
    <dgm:cxn modelId="{4820528E-CC64-40D8-ACB8-B058F84AADCF}" srcId="{7E9A550F-F134-4275-9D7F-C8CDB79903E7}" destId="{23CC9FF4-E4AB-45D7-B96C-6F8E27E97B1E}" srcOrd="1" destOrd="0" parTransId="{30986473-664D-4BB4-AD60-06993192BB4A}" sibTransId="{50178AAA-C628-45CC-A609-D0FC4B79A6E8}"/>
    <dgm:cxn modelId="{C7BE329E-E793-4F51-8804-77B8879BDD70}" srcId="{7E9A550F-F134-4275-9D7F-C8CDB79903E7}" destId="{F879A8E1-3E8C-4C28-BB5C-9C15D5C5F874}" srcOrd="3" destOrd="0" parTransId="{D3C88765-D892-4CF2-AD1C-F896C9D4C51E}" sibTransId="{52C34F1D-8DBF-4809-9E81-C18EA0F9FBBF}"/>
    <dgm:cxn modelId="{37CC9BAF-C202-4DA8-B270-60C25D562779}" type="presOf" srcId="{3F1D5D9B-2196-4299-864E-ED9C334AF2E3}" destId="{00CD2D3A-0120-4721-9DC6-5537B7BC1119}" srcOrd="0" destOrd="0" presId="urn:microsoft.com/office/officeart/2018/2/layout/IconVerticalSolidList"/>
    <dgm:cxn modelId="{3D3ECAC0-B129-4010-9DA5-218A2835B496}" type="presOf" srcId="{7E9A550F-F134-4275-9D7F-C8CDB79903E7}" destId="{2982283A-AB5A-4442-A400-F65B6EC36EE5}" srcOrd="0" destOrd="0" presId="urn:microsoft.com/office/officeart/2018/2/layout/IconVerticalSolidList"/>
    <dgm:cxn modelId="{616BBEC5-0E36-4268-9B7A-19C404EB109F}" type="presOf" srcId="{1B3A82BE-2D93-468D-BE2A-1B29C41ABCF2}" destId="{73A639DB-0D3F-46CD-9E17-9E42FCE47ECF}" srcOrd="0" destOrd="0" presId="urn:microsoft.com/office/officeart/2018/2/layout/IconVerticalSolidList"/>
    <dgm:cxn modelId="{124B5DD7-CCCC-46E4-969B-8A9EFEF16D3F}" type="presOf" srcId="{F879A8E1-3E8C-4C28-BB5C-9C15D5C5F874}" destId="{08FB4F23-59EB-4EC8-824B-D40C3058BC39}" srcOrd="0" destOrd="0" presId="urn:microsoft.com/office/officeart/2018/2/layout/IconVerticalSolidList"/>
    <dgm:cxn modelId="{A89283D7-784B-4C2B-AB0F-0ED6677E1E0D}" srcId="{7E9A550F-F134-4275-9D7F-C8CDB79903E7}" destId="{1B3A82BE-2D93-468D-BE2A-1B29C41ABCF2}" srcOrd="2" destOrd="0" parTransId="{4D11A34D-B9F1-4491-B34A-CBC0DBAEB14A}" sibTransId="{D6156CFE-5536-454F-A808-A5213F232856}"/>
    <dgm:cxn modelId="{BF569AF1-8C6E-4244-B816-AD7B4BC0ACBE}" srcId="{7E9A550F-F134-4275-9D7F-C8CDB79903E7}" destId="{3F1D5D9B-2196-4299-864E-ED9C334AF2E3}" srcOrd="0" destOrd="0" parTransId="{62432A0E-942C-4346-B180-FF3A8173949F}" sibTransId="{1C56F91A-CF58-4DD1-A827-C7B7B15EDD4A}"/>
    <dgm:cxn modelId="{5FBC7C85-3D8D-4137-883C-3D5A87425017}" type="presParOf" srcId="{2982283A-AB5A-4442-A400-F65B6EC36EE5}" destId="{4A8EB83C-A59C-404D-9111-35351043D5D1}" srcOrd="0" destOrd="0" presId="urn:microsoft.com/office/officeart/2018/2/layout/IconVerticalSolidList"/>
    <dgm:cxn modelId="{671EA5C7-1F4C-49EE-9B02-F7A8025A67D9}" type="presParOf" srcId="{4A8EB83C-A59C-404D-9111-35351043D5D1}" destId="{410A421D-6381-4409-AEB4-AA24E9C0A42C}" srcOrd="0" destOrd="0" presId="urn:microsoft.com/office/officeart/2018/2/layout/IconVerticalSolidList"/>
    <dgm:cxn modelId="{20C21814-4A12-418B-BFF0-3C567E052212}" type="presParOf" srcId="{4A8EB83C-A59C-404D-9111-35351043D5D1}" destId="{01D7B0B8-E46D-43D3-8A60-9F5FB3CD67C6}" srcOrd="1" destOrd="0" presId="urn:microsoft.com/office/officeart/2018/2/layout/IconVerticalSolidList"/>
    <dgm:cxn modelId="{F37E75E3-E653-4927-B4FF-A5B4A5981825}" type="presParOf" srcId="{4A8EB83C-A59C-404D-9111-35351043D5D1}" destId="{BB6DB2B9-0444-4CC4-9347-227C771837A6}" srcOrd="2" destOrd="0" presId="urn:microsoft.com/office/officeart/2018/2/layout/IconVerticalSolidList"/>
    <dgm:cxn modelId="{4AE370B6-08E2-4183-9ECE-96F994EE347C}" type="presParOf" srcId="{4A8EB83C-A59C-404D-9111-35351043D5D1}" destId="{00CD2D3A-0120-4721-9DC6-5537B7BC1119}" srcOrd="3" destOrd="0" presId="urn:microsoft.com/office/officeart/2018/2/layout/IconVerticalSolidList"/>
    <dgm:cxn modelId="{F266BDBF-AEB1-4948-B581-2B4DF3CE9FAA}" type="presParOf" srcId="{2982283A-AB5A-4442-A400-F65B6EC36EE5}" destId="{9320383F-DB45-4F0E-95A0-4F61271DEFF9}" srcOrd="1" destOrd="0" presId="urn:microsoft.com/office/officeart/2018/2/layout/IconVerticalSolidList"/>
    <dgm:cxn modelId="{96DF6505-3878-4333-A7B2-9BD6A6B2EDDD}" type="presParOf" srcId="{2982283A-AB5A-4442-A400-F65B6EC36EE5}" destId="{B2A7BE05-7E50-40C5-8640-275F84E0D98B}" srcOrd="2" destOrd="0" presId="urn:microsoft.com/office/officeart/2018/2/layout/IconVerticalSolidList"/>
    <dgm:cxn modelId="{896B9018-73E8-495B-9666-2683CFAACEE4}" type="presParOf" srcId="{B2A7BE05-7E50-40C5-8640-275F84E0D98B}" destId="{9ADE12AE-74B0-4EB8-B56F-CA57DCE856DC}" srcOrd="0" destOrd="0" presId="urn:microsoft.com/office/officeart/2018/2/layout/IconVerticalSolidList"/>
    <dgm:cxn modelId="{9F6B0281-D464-4588-9E06-BF0841941755}" type="presParOf" srcId="{B2A7BE05-7E50-40C5-8640-275F84E0D98B}" destId="{37B41C88-9D73-4163-837A-2D4947661AFB}" srcOrd="1" destOrd="0" presId="urn:microsoft.com/office/officeart/2018/2/layout/IconVerticalSolidList"/>
    <dgm:cxn modelId="{97DBED2C-F65B-43EE-A9BB-1D35F938EEDD}" type="presParOf" srcId="{B2A7BE05-7E50-40C5-8640-275F84E0D98B}" destId="{7D68430E-EE3E-44F6-874F-95D099F10E35}" srcOrd="2" destOrd="0" presId="urn:microsoft.com/office/officeart/2018/2/layout/IconVerticalSolidList"/>
    <dgm:cxn modelId="{73384BE5-1B82-4BE2-A2DF-2FF961B6EE86}" type="presParOf" srcId="{B2A7BE05-7E50-40C5-8640-275F84E0D98B}" destId="{45610A63-2EC9-4E6E-9903-FE6E27017D09}" srcOrd="3" destOrd="0" presId="urn:microsoft.com/office/officeart/2018/2/layout/IconVerticalSolidList"/>
    <dgm:cxn modelId="{BC2AA868-5214-469C-878D-89887FFD81DA}" type="presParOf" srcId="{2982283A-AB5A-4442-A400-F65B6EC36EE5}" destId="{1AA6C934-9CB0-4B9D-90B8-125BF59108DB}" srcOrd="3" destOrd="0" presId="urn:microsoft.com/office/officeart/2018/2/layout/IconVerticalSolidList"/>
    <dgm:cxn modelId="{1EB62C0E-CA66-4E31-BC48-4961430AFA9C}" type="presParOf" srcId="{2982283A-AB5A-4442-A400-F65B6EC36EE5}" destId="{1268684F-6204-4595-9659-DC7A4A63E66B}" srcOrd="4" destOrd="0" presId="urn:microsoft.com/office/officeart/2018/2/layout/IconVerticalSolidList"/>
    <dgm:cxn modelId="{20E9EC2E-8782-449B-BB4A-B2C5C4AE229B}" type="presParOf" srcId="{1268684F-6204-4595-9659-DC7A4A63E66B}" destId="{1AA9C799-8001-423F-B559-BECFEDFE790D}" srcOrd="0" destOrd="0" presId="urn:microsoft.com/office/officeart/2018/2/layout/IconVerticalSolidList"/>
    <dgm:cxn modelId="{A7A3B614-EDA7-42F5-BFCC-CE1B0E998896}" type="presParOf" srcId="{1268684F-6204-4595-9659-DC7A4A63E66B}" destId="{A9580927-69DB-488B-8938-8A15C51E350A}" srcOrd="1" destOrd="0" presId="urn:microsoft.com/office/officeart/2018/2/layout/IconVerticalSolidList"/>
    <dgm:cxn modelId="{62531B2F-79D6-4350-8A07-16C4749F69CB}" type="presParOf" srcId="{1268684F-6204-4595-9659-DC7A4A63E66B}" destId="{47AC2DAB-78D2-43B9-A875-08069DF20979}" srcOrd="2" destOrd="0" presId="urn:microsoft.com/office/officeart/2018/2/layout/IconVerticalSolidList"/>
    <dgm:cxn modelId="{17325A1E-F3CA-48B6-8805-3E71024E88D5}" type="presParOf" srcId="{1268684F-6204-4595-9659-DC7A4A63E66B}" destId="{73A639DB-0D3F-46CD-9E17-9E42FCE47ECF}" srcOrd="3" destOrd="0" presId="urn:microsoft.com/office/officeart/2018/2/layout/IconVerticalSolidList"/>
    <dgm:cxn modelId="{D17A38F0-683C-42AA-97AA-F82FF4D810E4}" type="presParOf" srcId="{2982283A-AB5A-4442-A400-F65B6EC36EE5}" destId="{2CFE8E6C-A985-42C5-8B63-62D1444D45BF}" srcOrd="5" destOrd="0" presId="urn:microsoft.com/office/officeart/2018/2/layout/IconVerticalSolidList"/>
    <dgm:cxn modelId="{D7563D80-B05E-4363-8346-2FC921FC970B}" type="presParOf" srcId="{2982283A-AB5A-4442-A400-F65B6EC36EE5}" destId="{0F9A3ED4-5357-44F3-9621-2E73AAC03731}" srcOrd="6" destOrd="0" presId="urn:microsoft.com/office/officeart/2018/2/layout/IconVerticalSolidList"/>
    <dgm:cxn modelId="{706A7402-A394-4FFB-BEF9-0F5ABD7AE44E}" type="presParOf" srcId="{0F9A3ED4-5357-44F3-9621-2E73AAC03731}" destId="{1C5658A2-6F09-4423-BA4E-A3F475B7E59E}" srcOrd="0" destOrd="0" presId="urn:microsoft.com/office/officeart/2018/2/layout/IconVerticalSolidList"/>
    <dgm:cxn modelId="{8CDF9432-5EBC-4018-B256-2D73591BD038}" type="presParOf" srcId="{0F9A3ED4-5357-44F3-9621-2E73AAC03731}" destId="{F477137F-F893-4426-9EDC-25736EDE73C5}" srcOrd="1" destOrd="0" presId="urn:microsoft.com/office/officeart/2018/2/layout/IconVerticalSolidList"/>
    <dgm:cxn modelId="{14D74DCF-2205-4446-902C-703669BBE25F}" type="presParOf" srcId="{0F9A3ED4-5357-44F3-9621-2E73AAC03731}" destId="{53F91A11-A7C7-4654-B1D4-43D6B7C8B666}" srcOrd="2" destOrd="0" presId="urn:microsoft.com/office/officeart/2018/2/layout/IconVerticalSolidList"/>
    <dgm:cxn modelId="{62913DD6-7170-4C24-9EDE-0535DE20EA42}" type="presParOf" srcId="{0F9A3ED4-5357-44F3-9621-2E73AAC03731}" destId="{08FB4F23-59EB-4EC8-824B-D40C3058BC39}" srcOrd="3" destOrd="0" presId="urn:microsoft.com/office/officeart/2018/2/layout/IconVerticalSolidList"/>
    <dgm:cxn modelId="{60B6DAE8-68AC-4662-A5E8-B2BC262C755C}" type="presParOf" srcId="{2982283A-AB5A-4442-A400-F65B6EC36EE5}" destId="{67626191-F718-49D2-AB03-F26D3E030A24}" srcOrd="7" destOrd="0" presId="urn:microsoft.com/office/officeart/2018/2/layout/IconVerticalSolidList"/>
    <dgm:cxn modelId="{6435908F-732B-41DB-B3B3-E5CFB3EB13E1}" type="presParOf" srcId="{2982283A-AB5A-4442-A400-F65B6EC36EE5}" destId="{97181B2E-B258-4140-983B-5E347AEA5F81}" srcOrd="8" destOrd="0" presId="urn:microsoft.com/office/officeart/2018/2/layout/IconVerticalSolidList"/>
    <dgm:cxn modelId="{286BD27E-1846-4A72-A3C0-6C0BBE60B6E8}" type="presParOf" srcId="{97181B2E-B258-4140-983B-5E347AEA5F81}" destId="{A53D36D5-4710-4AC5-B1C7-BA2A6CDA4432}" srcOrd="0" destOrd="0" presId="urn:microsoft.com/office/officeart/2018/2/layout/IconVerticalSolidList"/>
    <dgm:cxn modelId="{C80987DF-1739-4CEE-AF2A-118A5BFE4CE4}" type="presParOf" srcId="{97181B2E-B258-4140-983B-5E347AEA5F81}" destId="{F5BC1BE8-C8FF-4996-86D3-EC953226E1F6}" srcOrd="1" destOrd="0" presId="urn:microsoft.com/office/officeart/2018/2/layout/IconVerticalSolidList"/>
    <dgm:cxn modelId="{4E5B6A78-4E96-4529-8324-5869F1FB733A}" type="presParOf" srcId="{97181B2E-B258-4140-983B-5E347AEA5F81}" destId="{36AB6268-565B-4348-9D2B-5EE6F59CED68}" srcOrd="2" destOrd="0" presId="urn:microsoft.com/office/officeart/2018/2/layout/IconVerticalSolidList"/>
    <dgm:cxn modelId="{435E28D8-AAC3-4C9B-80D4-57B2E56C919D}" type="presParOf" srcId="{97181B2E-B258-4140-983B-5E347AEA5F81}" destId="{60E29AC6-C5A0-4523-9627-B91FB4A328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8959C5-3F7C-4F1E-B8D5-9491A4C941C8}"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en-US"/>
        </a:p>
      </dgm:t>
    </dgm:pt>
    <dgm:pt modelId="{95762866-26CE-411F-833F-552539982A90}">
      <dgm:prSet phldrT="[Text]"/>
      <dgm:spPr/>
      <dgm:t>
        <a:bodyPr/>
        <a:lstStyle/>
        <a:p>
          <a:r>
            <a:rPr lang="en-US" dirty="0"/>
            <a:t>Categorical</a:t>
          </a:r>
        </a:p>
      </dgm:t>
    </dgm:pt>
    <dgm:pt modelId="{043DF9E8-D718-4084-9196-086A75DD711E}" type="parTrans" cxnId="{83FA88B1-B1AD-4664-9057-7ECB61533855}">
      <dgm:prSet/>
      <dgm:spPr/>
      <dgm:t>
        <a:bodyPr/>
        <a:lstStyle/>
        <a:p>
          <a:endParaRPr lang="en-US"/>
        </a:p>
      </dgm:t>
    </dgm:pt>
    <dgm:pt modelId="{20809250-E968-4821-BE26-AF45D978E8F7}" type="sibTrans" cxnId="{83FA88B1-B1AD-4664-9057-7ECB61533855}">
      <dgm:prSet/>
      <dgm:spPr/>
      <dgm:t>
        <a:bodyPr/>
        <a:lstStyle/>
        <a:p>
          <a:endParaRPr lang="en-US"/>
        </a:p>
      </dgm:t>
    </dgm:pt>
    <dgm:pt modelId="{BEDE181B-1C2F-4B09-A2E3-1BCD51209503}">
      <dgm:prSet phldrT="[Text]"/>
      <dgm:spPr/>
      <dgm:t>
        <a:bodyPr/>
        <a:lstStyle/>
        <a:p>
          <a:r>
            <a:rPr lang="en-US" dirty="0"/>
            <a:t>Position</a:t>
          </a:r>
        </a:p>
      </dgm:t>
    </dgm:pt>
    <dgm:pt modelId="{DF26C1F5-EC98-4829-8CD0-1291FF1A6F32}" type="parTrans" cxnId="{735074BB-9983-43BE-9FCA-DB51EB682648}">
      <dgm:prSet/>
      <dgm:spPr/>
      <dgm:t>
        <a:bodyPr/>
        <a:lstStyle/>
        <a:p>
          <a:endParaRPr lang="en-US"/>
        </a:p>
      </dgm:t>
    </dgm:pt>
    <dgm:pt modelId="{EBB4446C-3E7B-4E77-AA0E-BE0B7E3702ED}" type="sibTrans" cxnId="{735074BB-9983-43BE-9FCA-DB51EB682648}">
      <dgm:prSet/>
      <dgm:spPr/>
      <dgm:t>
        <a:bodyPr/>
        <a:lstStyle/>
        <a:p>
          <a:endParaRPr lang="en-US"/>
        </a:p>
      </dgm:t>
    </dgm:pt>
    <dgm:pt modelId="{AE662CAA-826B-4AD7-83F3-38B273E09AFD}">
      <dgm:prSet phldrT="[Text]"/>
      <dgm:spPr/>
      <dgm:t>
        <a:bodyPr/>
        <a:lstStyle/>
        <a:p>
          <a:r>
            <a:rPr lang="en-US" dirty="0"/>
            <a:t>Different Color</a:t>
          </a:r>
        </a:p>
      </dgm:t>
    </dgm:pt>
    <dgm:pt modelId="{6D82168A-A273-4BA4-BE80-FADE86FAF0A6}" type="parTrans" cxnId="{3CEBF83A-44D3-438B-BB70-52A2F6A94A4F}">
      <dgm:prSet/>
      <dgm:spPr/>
      <dgm:t>
        <a:bodyPr/>
        <a:lstStyle/>
        <a:p>
          <a:endParaRPr lang="en-US"/>
        </a:p>
      </dgm:t>
    </dgm:pt>
    <dgm:pt modelId="{D5BE9F18-3994-40AB-BEDB-B9C40C395FC2}" type="sibTrans" cxnId="{3CEBF83A-44D3-438B-BB70-52A2F6A94A4F}">
      <dgm:prSet/>
      <dgm:spPr/>
      <dgm:t>
        <a:bodyPr/>
        <a:lstStyle/>
        <a:p>
          <a:endParaRPr lang="en-US"/>
        </a:p>
      </dgm:t>
    </dgm:pt>
    <dgm:pt modelId="{62495DDA-1DA6-4F71-9F53-D2CAA673AAB3}">
      <dgm:prSet phldrT="[Text]"/>
      <dgm:spPr/>
      <dgm:t>
        <a:bodyPr/>
        <a:lstStyle/>
        <a:p>
          <a:r>
            <a:rPr lang="en-US" dirty="0"/>
            <a:t>Ordinal</a:t>
          </a:r>
        </a:p>
      </dgm:t>
    </dgm:pt>
    <dgm:pt modelId="{AFC1A401-4F11-4E3F-BFED-F3033F0B3409}" type="parTrans" cxnId="{991503F6-6EB9-45B7-ADEA-12F5F405C2BF}">
      <dgm:prSet/>
      <dgm:spPr/>
      <dgm:t>
        <a:bodyPr/>
        <a:lstStyle/>
        <a:p>
          <a:endParaRPr lang="en-US"/>
        </a:p>
      </dgm:t>
    </dgm:pt>
    <dgm:pt modelId="{E3560230-1DE2-41D9-BFC8-D7DADDCC6DC1}" type="sibTrans" cxnId="{991503F6-6EB9-45B7-ADEA-12F5F405C2BF}">
      <dgm:prSet/>
      <dgm:spPr/>
      <dgm:t>
        <a:bodyPr/>
        <a:lstStyle/>
        <a:p>
          <a:endParaRPr lang="en-US"/>
        </a:p>
      </dgm:t>
    </dgm:pt>
    <dgm:pt modelId="{DFCF99D4-C83E-4ED6-94B5-32EF518E4E3D}">
      <dgm:prSet phldrT="[Text]"/>
      <dgm:spPr/>
      <dgm:t>
        <a:bodyPr/>
        <a:lstStyle/>
        <a:p>
          <a:r>
            <a:rPr lang="en-US" dirty="0"/>
            <a:t>Position</a:t>
          </a:r>
        </a:p>
      </dgm:t>
    </dgm:pt>
    <dgm:pt modelId="{225B4C20-4728-4E8C-9BBF-C58E4E7B1693}" type="parTrans" cxnId="{25AB6661-AA59-4EEA-A8EE-2ED1BE4503B3}">
      <dgm:prSet/>
      <dgm:spPr/>
      <dgm:t>
        <a:bodyPr/>
        <a:lstStyle/>
        <a:p>
          <a:endParaRPr lang="en-US"/>
        </a:p>
      </dgm:t>
    </dgm:pt>
    <dgm:pt modelId="{07830A07-2B03-4E67-ABD8-8EEDF89FD87C}" type="sibTrans" cxnId="{25AB6661-AA59-4EEA-A8EE-2ED1BE4503B3}">
      <dgm:prSet/>
      <dgm:spPr/>
      <dgm:t>
        <a:bodyPr/>
        <a:lstStyle/>
        <a:p>
          <a:endParaRPr lang="en-US"/>
        </a:p>
      </dgm:t>
    </dgm:pt>
    <dgm:pt modelId="{3BAEFBA7-E869-4C1F-9B03-ECE700414A19}">
      <dgm:prSet phldrT="[Text]"/>
      <dgm:spPr/>
      <dgm:t>
        <a:bodyPr/>
        <a:lstStyle/>
        <a:p>
          <a:r>
            <a:rPr lang="en-US" dirty="0"/>
            <a:t>Size</a:t>
          </a:r>
        </a:p>
      </dgm:t>
    </dgm:pt>
    <dgm:pt modelId="{7C517D8C-5062-4024-84D6-3A96050D4967}" type="parTrans" cxnId="{246E2463-3E86-436C-A09B-E2A9AD23FE91}">
      <dgm:prSet/>
      <dgm:spPr/>
      <dgm:t>
        <a:bodyPr/>
        <a:lstStyle/>
        <a:p>
          <a:endParaRPr lang="en-US"/>
        </a:p>
      </dgm:t>
    </dgm:pt>
    <dgm:pt modelId="{93E9BCB3-EC1A-4699-9135-0B45A24D7E80}" type="sibTrans" cxnId="{246E2463-3E86-436C-A09B-E2A9AD23FE91}">
      <dgm:prSet/>
      <dgm:spPr/>
      <dgm:t>
        <a:bodyPr/>
        <a:lstStyle/>
        <a:p>
          <a:endParaRPr lang="en-US"/>
        </a:p>
      </dgm:t>
    </dgm:pt>
    <dgm:pt modelId="{2876B8C3-D449-42A7-BB80-067A7F3426B8}">
      <dgm:prSet phldrT="[Text]"/>
      <dgm:spPr/>
      <dgm:t>
        <a:bodyPr/>
        <a:lstStyle/>
        <a:p>
          <a:r>
            <a:rPr lang="en-US" dirty="0"/>
            <a:t>Quantitative</a:t>
          </a:r>
        </a:p>
      </dgm:t>
    </dgm:pt>
    <dgm:pt modelId="{60BFD1FC-E3E6-427A-BAD8-E433542A67F3}" type="parTrans" cxnId="{000F0AF7-AC2B-457D-9CD8-BD171E712EEA}">
      <dgm:prSet/>
      <dgm:spPr/>
      <dgm:t>
        <a:bodyPr/>
        <a:lstStyle/>
        <a:p>
          <a:endParaRPr lang="en-US"/>
        </a:p>
      </dgm:t>
    </dgm:pt>
    <dgm:pt modelId="{2750992E-5FF2-4635-B5C0-5316F9EE4064}" type="sibTrans" cxnId="{000F0AF7-AC2B-457D-9CD8-BD171E712EEA}">
      <dgm:prSet/>
      <dgm:spPr/>
      <dgm:t>
        <a:bodyPr/>
        <a:lstStyle/>
        <a:p>
          <a:endParaRPr lang="en-US"/>
        </a:p>
      </dgm:t>
    </dgm:pt>
    <dgm:pt modelId="{F617DF22-CB66-469C-A55A-381CFF1EFF7F}">
      <dgm:prSet phldrT="[Text]"/>
      <dgm:spPr/>
      <dgm:t>
        <a:bodyPr/>
        <a:lstStyle/>
        <a:p>
          <a:r>
            <a:rPr lang="en-US" dirty="0"/>
            <a:t>Position</a:t>
          </a:r>
        </a:p>
      </dgm:t>
    </dgm:pt>
    <dgm:pt modelId="{5EB8C333-90B6-4CE6-81C2-C664553A61AD}" type="parTrans" cxnId="{9DB22DEB-EB3E-46C2-B31C-BD5BB5318D3B}">
      <dgm:prSet/>
      <dgm:spPr/>
      <dgm:t>
        <a:bodyPr/>
        <a:lstStyle/>
        <a:p>
          <a:endParaRPr lang="en-US"/>
        </a:p>
      </dgm:t>
    </dgm:pt>
    <dgm:pt modelId="{B54FA87E-5364-4C6A-BB0E-7990A77CC8E6}" type="sibTrans" cxnId="{9DB22DEB-EB3E-46C2-B31C-BD5BB5318D3B}">
      <dgm:prSet/>
      <dgm:spPr/>
      <dgm:t>
        <a:bodyPr/>
        <a:lstStyle/>
        <a:p>
          <a:endParaRPr lang="en-US"/>
        </a:p>
      </dgm:t>
    </dgm:pt>
    <dgm:pt modelId="{54B393F0-025C-4BB3-860C-A79936090BAE}">
      <dgm:prSet phldrT="[Text]"/>
      <dgm:spPr/>
      <dgm:t>
        <a:bodyPr/>
        <a:lstStyle/>
        <a:p>
          <a:r>
            <a:rPr lang="en-US" dirty="0"/>
            <a:t>Length </a:t>
          </a:r>
        </a:p>
      </dgm:t>
    </dgm:pt>
    <dgm:pt modelId="{B14594A8-7C9C-45FC-BF12-03A8D11C4F7D}" type="parTrans" cxnId="{D9636AC0-FB5B-470C-8A0A-3C1F572E8675}">
      <dgm:prSet/>
      <dgm:spPr/>
      <dgm:t>
        <a:bodyPr/>
        <a:lstStyle/>
        <a:p>
          <a:endParaRPr lang="en-US"/>
        </a:p>
      </dgm:t>
    </dgm:pt>
    <dgm:pt modelId="{C2068919-F0F8-47DD-8184-4AAE0B5C1EA4}" type="sibTrans" cxnId="{D9636AC0-FB5B-470C-8A0A-3C1F572E8675}">
      <dgm:prSet/>
      <dgm:spPr/>
      <dgm:t>
        <a:bodyPr/>
        <a:lstStyle/>
        <a:p>
          <a:endParaRPr lang="en-US"/>
        </a:p>
      </dgm:t>
    </dgm:pt>
    <dgm:pt modelId="{33688349-4BBE-4AED-B4F6-1D2E4D4E180F}">
      <dgm:prSet phldrT="[Text]"/>
      <dgm:spPr/>
      <dgm:t>
        <a:bodyPr/>
        <a:lstStyle/>
        <a:p>
          <a:r>
            <a:rPr lang="en-US" dirty="0"/>
            <a:t>Shape</a:t>
          </a:r>
        </a:p>
      </dgm:t>
    </dgm:pt>
    <dgm:pt modelId="{6A3F6F08-A1B6-41F9-9104-71D732489A88}" type="parTrans" cxnId="{AE45614E-00ED-4014-ADFF-F3D00F9AFC78}">
      <dgm:prSet/>
      <dgm:spPr/>
      <dgm:t>
        <a:bodyPr/>
        <a:lstStyle/>
        <a:p>
          <a:endParaRPr lang="en-US"/>
        </a:p>
      </dgm:t>
    </dgm:pt>
    <dgm:pt modelId="{5CFB86EB-7DEF-403D-BFD3-BCED6EC6BB2C}" type="sibTrans" cxnId="{AE45614E-00ED-4014-ADFF-F3D00F9AFC78}">
      <dgm:prSet/>
      <dgm:spPr/>
      <dgm:t>
        <a:bodyPr/>
        <a:lstStyle/>
        <a:p>
          <a:endParaRPr lang="en-US"/>
        </a:p>
      </dgm:t>
    </dgm:pt>
    <dgm:pt modelId="{672486BE-C432-4408-879A-359F1FB391F4}">
      <dgm:prSet phldrT="[Text]"/>
      <dgm:spPr/>
      <dgm:t>
        <a:bodyPr/>
        <a:lstStyle/>
        <a:p>
          <a:r>
            <a:rPr lang="en-US" dirty="0"/>
            <a:t>Color Intensity</a:t>
          </a:r>
        </a:p>
      </dgm:t>
    </dgm:pt>
    <dgm:pt modelId="{6F6E4489-C7B1-4C04-AC70-3F2708925E4C}" type="parTrans" cxnId="{99EC7994-1811-4DA0-8F31-383E63598078}">
      <dgm:prSet/>
      <dgm:spPr/>
      <dgm:t>
        <a:bodyPr/>
        <a:lstStyle/>
        <a:p>
          <a:endParaRPr lang="en-US"/>
        </a:p>
      </dgm:t>
    </dgm:pt>
    <dgm:pt modelId="{3BBDEA6C-5A2E-4BD9-9E94-334823F0638C}" type="sibTrans" cxnId="{99EC7994-1811-4DA0-8F31-383E63598078}">
      <dgm:prSet/>
      <dgm:spPr/>
      <dgm:t>
        <a:bodyPr/>
        <a:lstStyle/>
        <a:p>
          <a:endParaRPr lang="en-US"/>
        </a:p>
      </dgm:t>
    </dgm:pt>
    <dgm:pt modelId="{58B9E74C-A437-49E3-A8F2-DFF600E9F293}">
      <dgm:prSet phldrT="[Text]"/>
      <dgm:spPr/>
      <dgm:t>
        <a:bodyPr/>
        <a:lstStyle/>
        <a:p>
          <a:r>
            <a:rPr lang="en-US" dirty="0"/>
            <a:t>Different Colors</a:t>
          </a:r>
        </a:p>
      </dgm:t>
    </dgm:pt>
    <dgm:pt modelId="{F33FD8DB-945F-4E8E-9E0E-3CED6C5FCEC2}" type="parTrans" cxnId="{9A0A900A-0BF9-43EE-8414-1B45DC476F51}">
      <dgm:prSet/>
      <dgm:spPr/>
      <dgm:t>
        <a:bodyPr/>
        <a:lstStyle/>
        <a:p>
          <a:endParaRPr lang="en-US"/>
        </a:p>
      </dgm:t>
    </dgm:pt>
    <dgm:pt modelId="{3975963A-4024-495C-B62C-B9FC3207A7F8}" type="sibTrans" cxnId="{9A0A900A-0BF9-43EE-8414-1B45DC476F51}">
      <dgm:prSet/>
      <dgm:spPr/>
      <dgm:t>
        <a:bodyPr/>
        <a:lstStyle/>
        <a:p>
          <a:endParaRPr lang="en-US"/>
        </a:p>
      </dgm:t>
    </dgm:pt>
    <dgm:pt modelId="{CBBF1DC2-166F-4FEF-87A9-CBFDC355BA43}">
      <dgm:prSet phldrT="[Text]"/>
      <dgm:spPr/>
      <dgm:t>
        <a:bodyPr/>
        <a:lstStyle/>
        <a:p>
          <a:r>
            <a:rPr lang="en-US" dirty="0"/>
            <a:t>Shape</a:t>
          </a:r>
        </a:p>
      </dgm:t>
    </dgm:pt>
    <dgm:pt modelId="{7608F2AB-32D0-4641-865B-10F2D635452F}" type="parTrans" cxnId="{61106B78-D242-48E3-BDDF-941753CC3A0F}">
      <dgm:prSet/>
      <dgm:spPr/>
      <dgm:t>
        <a:bodyPr/>
        <a:lstStyle/>
        <a:p>
          <a:endParaRPr lang="en-US"/>
        </a:p>
      </dgm:t>
    </dgm:pt>
    <dgm:pt modelId="{14E16EE8-AE27-4880-A529-E5F14696E041}" type="sibTrans" cxnId="{61106B78-D242-48E3-BDDF-941753CC3A0F}">
      <dgm:prSet/>
      <dgm:spPr/>
      <dgm:t>
        <a:bodyPr/>
        <a:lstStyle/>
        <a:p>
          <a:endParaRPr lang="en-US"/>
        </a:p>
      </dgm:t>
    </dgm:pt>
    <dgm:pt modelId="{D48854FE-E67F-44A8-9904-D30900395D9B}">
      <dgm:prSet phldrT="[Text]"/>
      <dgm:spPr/>
      <dgm:t>
        <a:bodyPr/>
        <a:lstStyle/>
        <a:p>
          <a:r>
            <a:rPr lang="en-US" dirty="0"/>
            <a:t>Size</a:t>
          </a:r>
        </a:p>
      </dgm:t>
    </dgm:pt>
    <dgm:pt modelId="{9905FCB1-1D81-47C0-9DAF-2BF785A8AB4E}" type="parTrans" cxnId="{5E11D6E3-107D-4982-83E6-4F39AFA67CAA}">
      <dgm:prSet/>
      <dgm:spPr/>
      <dgm:t>
        <a:bodyPr/>
        <a:lstStyle/>
        <a:p>
          <a:endParaRPr lang="en-US"/>
        </a:p>
      </dgm:t>
    </dgm:pt>
    <dgm:pt modelId="{EBC91A1E-CABC-4196-9F16-D830C2967DC0}" type="sibTrans" cxnId="{5E11D6E3-107D-4982-83E6-4F39AFA67CAA}">
      <dgm:prSet/>
      <dgm:spPr/>
      <dgm:t>
        <a:bodyPr/>
        <a:lstStyle/>
        <a:p>
          <a:endParaRPr lang="en-US"/>
        </a:p>
      </dgm:t>
    </dgm:pt>
    <dgm:pt modelId="{6C60787B-DD88-4284-8667-C750ADA65876}">
      <dgm:prSet phldrT="[Text]"/>
      <dgm:spPr/>
      <dgm:t>
        <a:bodyPr/>
        <a:lstStyle/>
        <a:p>
          <a:r>
            <a:rPr lang="en-US" dirty="0"/>
            <a:t>Color Intensity</a:t>
          </a:r>
        </a:p>
      </dgm:t>
    </dgm:pt>
    <dgm:pt modelId="{CF241FE6-14B9-4BEA-9C90-3568DF2F1685}" type="parTrans" cxnId="{8453B1CE-B1D7-490A-AA7B-4CFBEDB2A62F}">
      <dgm:prSet/>
      <dgm:spPr/>
      <dgm:t>
        <a:bodyPr/>
        <a:lstStyle/>
        <a:p>
          <a:endParaRPr lang="en-US"/>
        </a:p>
      </dgm:t>
    </dgm:pt>
    <dgm:pt modelId="{D51320E2-BE88-4034-9F90-FE1E8A21110D}" type="sibTrans" cxnId="{8453B1CE-B1D7-490A-AA7B-4CFBEDB2A62F}">
      <dgm:prSet/>
      <dgm:spPr/>
      <dgm:t>
        <a:bodyPr/>
        <a:lstStyle/>
        <a:p>
          <a:endParaRPr lang="en-US"/>
        </a:p>
      </dgm:t>
    </dgm:pt>
    <dgm:pt modelId="{75438FF6-EEF3-40EB-806F-C770B1DEFA4B}" type="pres">
      <dgm:prSet presAssocID="{E88959C5-3F7C-4F1E-B8D5-9491A4C941C8}" presName="Name0" presStyleCnt="0">
        <dgm:presLayoutVars>
          <dgm:dir/>
          <dgm:animLvl val="lvl"/>
          <dgm:resizeHandles val="exact"/>
        </dgm:presLayoutVars>
      </dgm:prSet>
      <dgm:spPr/>
    </dgm:pt>
    <dgm:pt modelId="{1B6F44DB-DEDA-4750-8790-2ED7B2C8FD51}" type="pres">
      <dgm:prSet presAssocID="{95762866-26CE-411F-833F-552539982A90}" presName="composite" presStyleCnt="0"/>
      <dgm:spPr/>
    </dgm:pt>
    <dgm:pt modelId="{377B7C73-9291-4D72-BDD4-90CD558E503F}" type="pres">
      <dgm:prSet presAssocID="{95762866-26CE-411F-833F-552539982A90}" presName="parTx" presStyleLbl="alignNode1" presStyleIdx="0" presStyleCnt="3">
        <dgm:presLayoutVars>
          <dgm:chMax val="0"/>
          <dgm:chPref val="0"/>
          <dgm:bulletEnabled val="1"/>
        </dgm:presLayoutVars>
      </dgm:prSet>
      <dgm:spPr/>
    </dgm:pt>
    <dgm:pt modelId="{44981434-E549-4AA9-9553-1001B4E5CD6C}" type="pres">
      <dgm:prSet presAssocID="{95762866-26CE-411F-833F-552539982A90}" presName="desTx" presStyleLbl="alignAccFollowNode1" presStyleIdx="0" presStyleCnt="3">
        <dgm:presLayoutVars>
          <dgm:bulletEnabled val="1"/>
        </dgm:presLayoutVars>
      </dgm:prSet>
      <dgm:spPr/>
    </dgm:pt>
    <dgm:pt modelId="{4B8627C7-BA81-454C-BE65-452866F92B47}" type="pres">
      <dgm:prSet presAssocID="{20809250-E968-4821-BE26-AF45D978E8F7}" presName="space" presStyleCnt="0"/>
      <dgm:spPr/>
    </dgm:pt>
    <dgm:pt modelId="{6BB34648-9C08-4D62-A923-8C140736B9E1}" type="pres">
      <dgm:prSet presAssocID="{62495DDA-1DA6-4F71-9F53-D2CAA673AAB3}" presName="composite" presStyleCnt="0"/>
      <dgm:spPr/>
    </dgm:pt>
    <dgm:pt modelId="{7DF61EA3-1F39-4DC8-827F-D94A645185FA}" type="pres">
      <dgm:prSet presAssocID="{62495DDA-1DA6-4F71-9F53-D2CAA673AAB3}" presName="parTx" presStyleLbl="alignNode1" presStyleIdx="1" presStyleCnt="3">
        <dgm:presLayoutVars>
          <dgm:chMax val="0"/>
          <dgm:chPref val="0"/>
          <dgm:bulletEnabled val="1"/>
        </dgm:presLayoutVars>
      </dgm:prSet>
      <dgm:spPr/>
    </dgm:pt>
    <dgm:pt modelId="{B0CD829A-4EAB-4775-9E4B-53953D96D074}" type="pres">
      <dgm:prSet presAssocID="{62495DDA-1DA6-4F71-9F53-D2CAA673AAB3}" presName="desTx" presStyleLbl="alignAccFollowNode1" presStyleIdx="1" presStyleCnt="3">
        <dgm:presLayoutVars>
          <dgm:bulletEnabled val="1"/>
        </dgm:presLayoutVars>
      </dgm:prSet>
      <dgm:spPr/>
    </dgm:pt>
    <dgm:pt modelId="{BEB32DF1-F066-4589-8059-1CB9B51D1975}" type="pres">
      <dgm:prSet presAssocID="{E3560230-1DE2-41D9-BFC8-D7DADDCC6DC1}" presName="space" presStyleCnt="0"/>
      <dgm:spPr/>
    </dgm:pt>
    <dgm:pt modelId="{55C17EC0-E91F-46F4-A16E-2B454029AC58}" type="pres">
      <dgm:prSet presAssocID="{2876B8C3-D449-42A7-BB80-067A7F3426B8}" presName="composite" presStyleCnt="0"/>
      <dgm:spPr/>
    </dgm:pt>
    <dgm:pt modelId="{5D32D166-2B43-4BF4-ACFB-1227F4EBFE64}" type="pres">
      <dgm:prSet presAssocID="{2876B8C3-D449-42A7-BB80-067A7F3426B8}" presName="parTx" presStyleLbl="alignNode1" presStyleIdx="2" presStyleCnt="3">
        <dgm:presLayoutVars>
          <dgm:chMax val="0"/>
          <dgm:chPref val="0"/>
          <dgm:bulletEnabled val="1"/>
        </dgm:presLayoutVars>
      </dgm:prSet>
      <dgm:spPr/>
    </dgm:pt>
    <dgm:pt modelId="{374D03E6-2F04-4001-BE46-68B4CBBE4774}" type="pres">
      <dgm:prSet presAssocID="{2876B8C3-D449-42A7-BB80-067A7F3426B8}" presName="desTx" presStyleLbl="alignAccFollowNode1" presStyleIdx="2" presStyleCnt="3">
        <dgm:presLayoutVars>
          <dgm:bulletEnabled val="1"/>
        </dgm:presLayoutVars>
      </dgm:prSet>
      <dgm:spPr/>
    </dgm:pt>
  </dgm:ptLst>
  <dgm:cxnLst>
    <dgm:cxn modelId="{9A0A900A-0BF9-43EE-8414-1B45DC476F51}" srcId="{62495DDA-1DA6-4F71-9F53-D2CAA673AAB3}" destId="{58B9E74C-A437-49E3-A8F2-DFF600E9F293}" srcOrd="3" destOrd="0" parTransId="{F33FD8DB-945F-4E8E-9E0E-3CED6C5FCEC2}" sibTransId="{3975963A-4024-495C-B62C-B9FC3207A7F8}"/>
    <dgm:cxn modelId="{6717BE1F-3AC6-428B-A604-9E71CEBEC8D2}" type="presOf" srcId="{6C60787B-DD88-4284-8667-C750ADA65876}" destId="{374D03E6-2F04-4001-BE46-68B4CBBE4774}" srcOrd="0" destOrd="3" presId="urn:microsoft.com/office/officeart/2005/8/layout/hList1"/>
    <dgm:cxn modelId="{7CC2C82C-9E6D-4AB2-B25E-F63FC60F2A78}" type="presOf" srcId="{D48854FE-E67F-44A8-9904-D30900395D9B}" destId="{374D03E6-2F04-4001-BE46-68B4CBBE4774}" srcOrd="0" destOrd="2" presId="urn:microsoft.com/office/officeart/2005/8/layout/hList1"/>
    <dgm:cxn modelId="{9D8CF32E-DCDA-4A34-BDB4-2D47E0441505}" type="presOf" srcId="{672486BE-C432-4408-879A-359F1FB391F4}" destId="{B0CD829A-4EAB-4775-9E4B-53953D96D074}" srcOrd="0" destOrd="2" presId="urn:microsoft.com/office/officeart/2005/8/layout/hList1"/>
    <dgm:cxn modelId="{B7802838-0234-4E0E-9A29-05921BDF435D}" type="presOf" srcId="{BEDE181B-1C2F-4B09-A2E3-1BCD51209503}" destId="{44981434-E549-4AA9-9553-1001B4E5CD6C}" srcOrd="0" destOrd="0" presId="urn:microsoft.com/office/officeart/2005/8/layout/hList1"/>
    <dgm:cxn modelId="{3CEBF83A-44D3-438B-BB70-52A2F6A94A4F}" srcId="{95762866-26CE-411F-833F-552539982A90}" destId="{AE662CAA-826B-4AD7-83F3-38B273E09AFD}" srcOrd="2" destOrd="0" parTransId="{6D82168A-A273-4BA4-BE80-FADE86FAF0A6}" sibTransId="{D5BE9F18-3994-40AB-BEDB-B9C40C395FC2}"/>
    <dgm:cxn modelId="{2C79E33C-D57E-4BAD-AF36-0DFE6C1CA355}" type="presOf" srcId="{33688349-4BBE-4AED-B4F6-1D2E4D4E180F}" destId="{44981434-E549-4AA9-9553-1001B4E5CD6C}" srcOrd="0" destOrd="1" presId="urn:microsoft.com/office/officeart/2005/8/layout/hList1"/>
    <dgm:cxn modelId="{25AB6661-AA59-4EEA-A8EE-2ED1BE4503B3}" srcId="{62495DDA-1DA6-4F71-9F53-D2CAA673AAB3}" destId="{DFCF99D4-C83E-4ED6-94B5-32EF518E4E3D}" srcOrd="0" destOrd="0" parTransId="{225B4C20-4728-4E8C-9BBF-C58E4E7B1693}" sibTransId="{07830A07-2B03-4E67-ABD8-8EEDF89FD87C}"/>
    <dgm:cxn modelId="{246E2463-3E86-436C-A09B-E2A9AD23FE91}" srcId="{62495DDA-1DA6-4F71-9F53-D2CAA673AAB3}" destId="{3BAEFBA7-E869-4C1F-9B03-ECE700414A19}" srcOrd="1" destOrd="0" parTransId="{7C517D8C-5062-4024-84D6-3A96050D4967}" sibTransId="{93E9BCB3-EC1A-4699-9135-0B45A24D7E80}"/>
    <dgm:cxn modelId="{FD8E6E68-7CED-44B0-B38A-CC59386EF79D}" type="presOf" srcId="{54B393F0-025C-4BB3-860C-A79936090BAE}" destId="{374D03E6-2F04-4001-BE46-68B4CBBE4774}" srcOrd="0" destOrd="1" presId="urn:microsoft.com/office/officeart/2005/8/layout/hList1"/>
    <dgm:cxn modelId="{AE45614E-00ED-4014-ADFF-F3D00F9AFC78}" srcId="{95762866-26CE-411F-833F-552539982A90}" destId="{33688349-4BBE-4AED-B4F6-1D2E4D4E180F}" srcOrd="1" destOrd="0" parTransId="{6A3F6F08-A1B6-41F9-9104-71D732489A88}" sibTransId="{5CFB86EB-7DEF-403D-BFD3-BCED6EC6BB2C}"/>
    <dgm:cxn modelId="{71E63674-798B-4DFA-969D-C7C3855241EF}" type="presOf" srcId="{2876B8C3-D449-42A7-BB80-067A7F3426B8}" destId="{5D32D166-2B43-4BF4-ACFB-1227F4EBFE64}" srcOrd="0" destOrd="0" presId="urn:microsoft.com/office/officeart/2005/8/layout/hList1"/>
    <dgm:cxn modelId="{61106B78-D242-48E3-BDDF-941753CC3A0F}" srcId="{62495DDA-1DA6-4F71-9F53-D2CAA673AAB3}" destId="{CBBF1DC2-166F-4FEF-87A9-CBFDC355BA43}" srcOrd="4" destOrd="0" parTransId="{7608F2AB-32D0-4641-865B-10F2D635452F}" sibTransId="{14E16EE8-AE27-4880-A529-E5F14696E041}"/>
    <dgm:cxn modelId="{E36E6B7D-460F-45A3-9FFC-9F2C84B30549}" type="presOf" srcId="{AE662CAA-826B-4AD7-83F3-38B273E09AFD}" destId="{44981434-E549-4AA9-9553-1001B4E5CD6C}" srcOrd="0" destOrd="2" presId="urn:microsoft.com/office/officeart/2005/8/layout/hList1"/>
    <dgm:cxn modelId="{E8B1AD92-ACFE-433A-8481-1517A9B6CD7A}" type="presOf" srcId="{3BAEFBA7-E869-4C1F-9B03-ECE700414A19}" destId="{B0CD829A-4EAB-4775-9E4B-53953D96D074}" srcOrd="0" destOrd="1" presId="urn:microsoft.com/office/officeart/2005/8/layout/hList1"/>
    <dgm:cxn modelId="{99EC7994-1811-4DA0-8F31-383E63598078}" srcId="{62495DDA-1DA6-4F71-9F53-D2CAA673AAB3}" destId="{672486BE-C432-4408-879A-359F1FB391F4}" srcOrd="2" destOrd="0" parTransId="{6F6E4489-C7B1-4C04-AC70-3F2708925E4C}" sibTransId="{3BBDEA6C-5A2E-4BD9-9E94-334823F0638C}"/>
    <dgm:cxn modelId="{5336B6A0-B0E8-4198-9E02-75155D3094D9}" type="presOf" srcId="{95762866-26CE-411F-833F-552539982A90}" destId="{377B7C73-9291-4D72-BDD4-90CD558E503F}" srcOrd="0" destOrd="0" presId="urn:microsoft.com/office/officeart/2005/8/layout/hList1"/>
    <dgm:cxn modelId="{79CFCAA0-D0B3-4F08-A578-105D3C3E9560}" type="presOf" srcId="{58B9E74C-A437-49E3-A8F2-DFF600E9F293}" destId="{B0CD829A-4EAB-4775-9E4B-53953D96D074}" srcOrd="0" destOrd="3" presId="urn:microsoft.com/office/officeart/2005/8/layout/hList1"/>
    <dgm:cxn modelId="{83FA88B1-B1AD-4664-9057-7ECB61533855}" srcId="{E88959C5-3F7C-4F1E-B8D5-9491A4C941C8}" destId="{95762866-26CE-411F-833F-552539982A90}" srcOrd="0" destOrd="0" parTransId="{043DF9E8-D718-4084-9196-086A75DD711E}" sibTransId="{20809250-E968-4821-BE26-AF45D978E8F7}"/>
    <dgm:cxn modelId="{63741AB5-4994-4ED3-87EE-5A89F194B20B}" type="presOf" srcId="{CBBF1DC2-166F-4FEF-87A9-CBFDC355BA43}" destId="{B0CD829A-4EAB-4775-9E4B-53953D96D074}" srcOrd="0" destOrd="4" presId="urn:microsoft.com/office/officeart/2005/8/layout/hList1"/>
    <dgm:cxn modelId="{735074BB-9983-43BE-9FCA-DB51EB682648}" srcId="{95762866-26CE-411F-833F-552539982A90}" destId="{BEDE181B-1C2F-4B09-A2E3-1BCD51209503}" srcOrd="0" destOrd="0" parTransId="{DF26C1F5-EC98-4829-8CD0-1291FF1A6F32}" sibTransId="{EBB4446C-3E7B-4E77-AA0E-BE0B7E3702ED}"/>
    <dgm:cxn modelId="{019F0ABD-8CD6-469F-8CFC-2846E5E364AD}" type="presOf" srcId="{DFCF99D4-C83E-4ED6-94B5-32EF518E4E3D}" destId="{B0CD829A-4EAB-4775-9E4B-53953D96D074}" srcOrd="0" destOrd="0" presId="urn:microsoft.com/office/officeart/2005/8/layout/hList1"/>
    <dgm:cxn modelId="{D9636AC0-FB5B-470C-8A0A-3C1F572E8675}" srcId="{2876B8C3-D449-42A7-BB80-067A7F3426B8}" destId="{54B393F0-025C-4BB3-860C-A79936090BAE}" srcOrd="1" destOrd="0" parTransId="{B14594A8-7C9C-45FC-BF12-03A8D11C4F7D}" sibTransId="{C2068919-F0F8-47DD-8184-4AAE0B5C1EA4}"/>
    <dgm:cxn modelId="{4295D7CC-5F84-4ADD-B490-36D8A3B7AD74}" type="presOf" srcId="{F617DF22-CB66-469C-A55A-381CFF1EFF7F}" destId="{374D03E6-2F04-4001-BE46-68B4CBBE4774}" srcOrd="0" destOrd="0" presId="urn:microsoft.com/office/officeart/2005/8/layout/hList1"/>
    <dgm:cxn modelId="{8453B1CE-B1D7-490A-AA7B-4CFBEDB2A62F}" srcId="{2876B8C3-D449-42A7-BB80-067A7F3426B8}" destId="{6C60787B-DD88-4284-8667-C750ADA65876}" srcOrd="3" destOrd="0" parTransId="{CF241FE6-14B9-4BEA-9C90-3568DF2F1685}" sibTransId="{D51320E2-BE88-4034-9F90-FE1E8A21110D}"/>
    <dgm:cxn modelId="{3FC238E2-2B59-406C-919A-77659B47D1BD}" type="presOf" srcId="{62495DDA-1DA6-4F71-9F53-D2CAA673AAB3}" destId="{7DF61EA3-1F39-4DC8-827F-D94A645185FA}" srcOrd="0" destOrd="0" presId="urn:microsoft.com/office/officeart/2005/8/layout/hList1"/>
    <dgm:cxn modelId="{5E11D6E3-107D-4982-83E6-4F39AFA67CAA}" srcId="{2876B8C3-D449-42A7-BB80-067A7F3426B8}" destId="{D48854FE-E67F-44A8-9904-D30900395D9B}" srcOrd="2" destOrd="0" parTransId="{9905FCB1-1D81-47C0-9DAF-2BF785A8AB4E}" sibTransId="{EBC91A1E-CABC-4196-9F16-D830C2967DC0}"/>
    <dgm:cxn modelId="{9DB22DEB-EB3E-46C2-B31C-BD5BB5318D3B}" srcId="{2876B8C3-D449-42A7-BB80-067A7F3426B8}" destId="{F617DF22-CB66-469C-A55A-381CFF1EFF7F}" srcOrd="0" destOrd="0" parTransId="{5EB8C333-90B6-4CE6-81C2-C664553A61AD}" sibTransId="{B54FA87E-5364-4C6A-BB0E-7990A77CC8E6}"/>
    <dgm:cxn modelId="{991503F6-6EB9-45B7-ADEA-12F5F405C2BF}" srcId="{E88959C5-3F7C-4F1E-B8D5-9491A4C941C8}" destId="{62495DDA-1DA6-4F71-9F53-D2CAA673AAB3}" srcOrd="1" destOrd="0" parTransId="{AFC1A401-4F11-4E3F-BFED-F3033F0B3409}" sibTransId="{E3560230-1DE2-41D9-BFC8-D7DADDCC6DC1}"/>
    <dgm:cxn modelId="{000F0AF7-AC2B-457D-9CD8-BD171E712EEA}" srcId="{E88959C5-3F7C-4F1E-B8D5-9491A4C941C8}" destId="{2876B8C3-D449-42A7-BB80-067A7F3426B8}" srcOrd="2" destOrd="0" parTransId="{60BFD1FC-E3E6-427A-BAD8-E433542A67F3}" sibTransId="{2750992E-5FF2-4635-B5C0-5316F9EE4064}"/>
    <dgm:cxn modelId="{11C6EDFB-2DD0-428D-81F6-6B6591815030}" type="presOf" srcId="{E88959C5-3F7C-4F1E-B8D5-9491A4C941C8}" destId="{75438FF6-EEF3-40EB-806F-C770B1DEFA4B}" srcOrd="0" destOrd="0" presId="urn:microsoft.com/office/officeart/2005/8/layout/hList1"/>
    <dgm:cxn modelId="{CA187FA0-46F1-4A70-ACF4-5F7520126159}" type="presParOf" srcId="{75438FF6-EEF3-40EB-806F-C770B1DEFA4B}" destId="{1B6F44DB-DEDA-4750-8790-2ED7B2C8FD51}" srcOrd="0" destOrd="0" presId="urn:microsoft.com/office/officeart/2005/8/layout/hList1"/>
    <dgm:cxn modelId="{6C9DDF42-B5A0-4C27-B8BB-24B7B60718AE}" type="presParOf" srcId="{1B6F44DB-DEDA-4750-8790-2ED7B2C8FD51}" destId="{377B7C73-9291-4D72-BDD4-90CD558E503F}" srcOrd="0" destOrd="0" presId="urn:microsoft.com/office/officeart/2005/8/layout/hList1"/>
    <dgm:cxn modelId="{CFED3698-7FF8-4C26-A0EA-A34659A36557}" type="presParOf" srcId="{1B6F44DB-DEDA-4750-8790-2ED7B2C8FD51}" destId="{44981434-E549-4AA9-9553-1001B4E5CD6C}" srcOrd="1" destOrd="0" presId="urn:microsoft.com/office/officeart/2005/8/layout/hList1"/>
    <dgm:cxn modelId="{1E748A3F-94F9-4125-B320-B870A9061932}" type="presParOf" srcId="{75438FF6-EEF3-40EB-806F-C770B1DEFA4B}" destId="{4B8627C7-BA81-454C-BE65-452866F92B47}" srcOrd="1" destOrd="0" presId="urn:microsoft.com/office/officeart/2005/8/layout/hList1"/>
    <dgm:cxn modelId="{09559DCB-D53F-40A3-A783-57F679B251AF}" type="presParOf" srcId="{75438FF6-EEF3-40EB-806F-C770B1DEFA4B}" destId="{6BB34648-9C08-4D62-A923-8C140736B9E1}" srcOrd="2" destOrd="0" presId="urn:microsoft.com/office/officeart/2005/8/layout/hList1"/>
    <dgm:cxn modelId="{DC92CE32-7E91-44AF-A884-9818774FEA14}" type="presParOf" srcId="{6BB34648-9C08-4D62-A923-8C140736B9E1}" destId="{7DF61EA3-1F39-4DC8-827F-D94A645185FA}" srcOrd="0" destOrd="0" presId="urn:microsoft.com/office/officeart/2005/8/layout/hList1"/>
    <dgm:cxn modelId="{387D1748-00AE-4B21-971E-F7F7FABF00B3}" type="presParOf" srcId="{6BB34648-9C08-4D62-A923-8C140736B9E1}" destId="{B0CD829A-4EAB-4775-9E4B-53953D96D074}" srcOrd="1" destOrd="0" presId="urn:microsoft.com/office/officeart/2005/8/layout/hList1"/>
    <dgm:cxn modelId="{30F05621-B296-4CAE-88EF-1B826D2B60CA}" type="presParOf" srcId="{75438FF6-EEF3-40EB-806F-C770B1DEFA4B}" destId="{BEB32DF1-F066-4589-8059-1CB9B51D1975}" srcOrd="3" destOrd="0" presId="urn:microsoft.com/office/officeart/2005/8/layout/hList1"/>
    <dgm:cxn modelId="{EE8BDE9A-F840-41E6-94F1-B9384119880B}" type="presParOf" srcId="{75438FF6-EEF3-40EB-806F-C770B1DEFA4B}" destId="{55C17EC0-E91F-46F4-A16E-2B454029AC58}" srcOrd="4" destOrd="0" presId="urn:microsoft.com/office/officeart/2005/8/layout/hList1"/>
    <dgm:cxn modelId="{ED80AE19-8FC7-419B-A5A9-1CFEFB183CDC}" type="presParOf" srcId="{55C17EC0-E91F-46F4-A16E-2B454029AC58}" destId="{5D32D166-2B43-4BF4-ACFB-1227F4EBFE64}" srcOrd="0" destOrd="0" presId="urn:microsoft.com/office/officeart/2005/8/layout/hList1"/>
    <dgm:cxn modelId="{FD4A3DFF-BC7F-430A-B603-E105ADA76F65}" type="presParOf" srcId="{55C17EC0-E91F-46F4-A16E-2B454029AC58}" destId="{374D03E6-2F04-4001-BE46-68B4CBBE47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B8DF39-0C55-6143-8708-ABBC0DCD5D05}" type="doc">
      <dgm:prSet loTypeId="urn:microsoft.com/office/officeart/2005/8/layout/matrix3" loCatId="" qsTypeId="urn:microsoft.com/office/officeart/2005/8/quickstyle/simple4" qsCatId="simple" csTypeId="urn:microsoft.com/office/officeart/2005/8/colors/colorful4" csCatId="colorful" phldr="1"/>
      <dgm:spPr/>
      <dgm:t>
        <a:bodyPr/>
        <a:lstStyle/>
        <a:p>
          <a:endParaRPr lang="en-US"/>
        </a:p>
      </dgm:t>
    </dgm:pt>
    <dgm:pt modelId="{994388AC-211A-964B-98B1-B056CC089730}">
      <dgm:prSet/>
      <dgm:spPr/>
      <dgm:t>
        <a:bodyPr/>
        <a:lstStyle/>
        <a:p>
          <a:pPr rtl="0"/>
          <a:r>
            <a:rPr lang="en-US" dirty="0">
              <a:latin typeface="Helvetica Neue Light"/>
              <a:cs typeface="Helvetica Neue Light"/>
            </a:rPr>
            <a:t>To Record</a:t>
          </a:r>
        </a:p>
      </dgm:t>
    </dgm:pt>
    <dgm:pt modelId="{DA2B4DEB-D6F2-B540-B723-B12C21512F30}" type="parTrans" cxnId="{122221A8-FEF8-6341-905F-5636FBC58590}">
      <dgm:prSet/>
      <dgm:spPr/>
      <dgm:t>
        <a:bodyPr/>
        <a:lstStyle/>
        <a:p>
          <a:endParaRPr lang="en-US"/>
        </a:p>
      </dgm:t>
    </dgm:pt>
    <dgm:pt modelId="{FC2A9D1E-9E3C-EC47-A7B0-2B024C0D9E93}" type="sibTrans" cxnId="{122221A8-FEF8-6341-905F-5636FBC58590}">
      <dgm:prSet/>
      <dgm:spPr/>
      <dgm:t>
        <a:bodyPr/>
        <a:lstStyle/>
        <a:p>
          <a:endParaRPr lang="en-US"/>
        </a:p>
      </dgm:t>
    </dgm:pt>
    <dgm:pt modelId="{DDCD6005-DD90-7B4E-A26E-656C74333FB6}">
      <dgm:prSet/>
      <dgm:spPr/>
      <dgm:t>
        <a:bodyPr/>
        <a:lstStyle/>
        <a:p>
          <a:pPr rtl="0"/>
          <a:r>
            <a:rPr lang="en-US" dirty="0">
              <a:latin typeface="Helvetica Neue Light"/>
              <a:cs typeface="Helvetica Neue Light"/>
            </a:rPr>
            <a:t>To Analyze &amp; Reveal</a:t>
          </a:r>
        </a:p>
      </dgm:t>
    </dgm:pt>
    <dgm:pt modelId="{1B521D2E-A1D6-F54A-BD98-FD973F2C7602}" type="parTrans" cxnId="{6BAD7605-85BE-DC4F-8A6B-72377684A195}">
      <dgm:prSet/>
      <dgm:spPr/>
      <dgm:t>
        <a:bodyPr/>
        <a:lstStyle/>
        <a:p>
          <a:endParaRPr lang="en-US"/>
        </a:p>
      </dgm:t>
    </dgm:pt>
    <dgm:pt modelId="{51783CEF-B060-A143-8E8F-956E679D4706}" type="sibTrans" cxnId="{6BAD7605-85BE-DC4F-8A6B-72377684A195}">
      <dgm:prSet/>
      <dgm:spPr/>
      <dgm:t>
        <a:bodyPr/>
        <a:lstStyle/>
        <a:p>
          <a:endParaRPr lang="en-US"/>
        </a:p>
      </dgm:t>
    </dgm:pt>
    <dgm:pt modelId="{76846773-4B90-0C40-A471-B1CFD3773C03}">
      <dgm:prSet/>
      <dgm:spPr/>
      <dgm:t>
        <a:bodyPr/>
        <a:lstStyle/>
        <a:p>
          <a:pPr rtl="0"/>
          <a:r>
            <a:rPr lang="en-US" dirty="0">
              <a:latin typeface="Helvetica Neue Light"/>
              <a:cs typeface="Helvetica Neue Light"/>
            </a:rPr>
            <a:t>To Confirm</a:t>
          </a:r>
        </a:p>
      </dgm:t>
    </dgm:pt>
    <dgm:pt modelId="{51D1F0C6-D795-704B-9AB6-115044B71C4B}" type="parTrans" cxnId="{32782915-6324-CC4A-B541-9940BC03DC4E}">
      <dgm:prSet/>
      <dgm:spPr/>
      <dgm:t>
        <a:bodyPr/>
        <a:lstStyle/>
        <a:p>
          <a:endParaRPr lang="en-US"/>
        </a:p>
      </dgm:t>
    </dgm:pt>
    <dgm:pt modelId="{89DB20B0-11E3-5B4F-BFB6-59F75BEFC006}" type="sibTrans" cxnId="{32782915-6324-CC4A-B541-9940BC03DC4E}">
      <dgm:prSet/>
      <dgm:spPr/>
      <dgm:t>
        <a:bodyPr/>
        <a:lstStyle/>
        <a:p>
          <a:endParaRPr lang="en-US"/>
        </a:p>
      </dgm:t>
    </dgm:pt>
    <dgm:pt modelId="{10272407-1F59-BC40-87D3-820C07CAE3C4}">
      <dgm:prSet/>
      <dgm:spPr/>
      <dgm:t>
        <a:bodyPr/>
        <a:lstStyle/>
        <a:p>
          <a:pPr rtl="0"/>
          <a:r>
            <a:rPr lang="en-US" dirty="0">
              <a:latin typeface="Helvetica Neue Light"/>
              <a:cs typeface="Helvetica Neue Light"/>
            </a:rPr>
            <a:t>To Communicate</a:t>
          </a:r>
        </a:p>
      </dgm:t>
    </dgm:pt>
    <dgm:pt modelId="{847D219F-B354-A942-8423-E14B71510B30}" type="parTrans" cxnId="{2D7B4066-2A8E-6742-BAA6-4B574F3B41FD}">
      <dgm:prSet/>
      <dgm:spPr/>
      <dgm:t>
        <a:bodyPr/>
        <a:lstStyle/>
        <a:p>
          <a:endParaRPr lang="en-US"/>
        </a:p>
      </dgm:t>
    </dgm:pt>
    <dgm:pt modelId="{71A09212-3E2B-7847-A409-C0AD232F5192}" type="sibTrans" cxnId="{2D7B4066-2A8E-6742-BAA6-4B574F3B41FD}">
      <dgm:prSet/>
      <dgm:spPr/>
      <dgm:t>
        <a:bodyPr/>
        <a:lstStyle/>
        <a:p>
          <a:endParaRPr lang="en-US"/>
        </a:p>
      </dgm:t>
    </dgm:pt>
    <dgm:pt modelId="{8717A426-6365-2348-A55D-32E87582C2D9}" type="pres">
      <dgm:prSet presAssocID="{2FB8DF39-0C55-6143-8708-ABBC0DCD5D05}" presName="matrix" presStyleCnt="0">
        <dgm:presLayoutVars>
          <dgm:chMax val="1"/>
          <dgm:dir/>
          <dgm:resizeHandles val="exact"/>
        </dgm:presLayoutVars>
      </dgm:prSet>
      <dgm:spPr/>
    </dgm:pt>
    <dgm:pt modelId="{FBC64C77-45B2-F342-9F35-DB5E5E903577}" type="pres">
      <dgm:prSet presAssocID="{2FB8DF39-0C55-6143-8708-ABBC0DCD5D05}" presName="diamond" presStyleLbl="bgShp" presStyleIdx="0" presStyleCnt="1"/>
      <dgm:spPr/>
    </dgm:pt>
    <dgm:pt modelId="{A9C0DF8F-4288-9145-BFC0-1462F5292D27}" type="pres">
      <dgm:prSet presAssocID="{2FB8DF39-0C55-6143-8708-ABBC0DCD5D05}" presName="quad1" presStyleLbl="node1" presStyleIdx="0" presStyleCnt="4">
        <dgm:presLayoutVars>
          <dgm:chMax val="0"/>
          <dgm:chPref val="0"/>
          <dgm:bulletEnabled val="1"/>
        </dgm:presLayoutVars>
      </dgm:prSet>
      <dgm:spPr/>
    </dgm:pt>
    <dgm:pt modelId="{6A4030BB-EC03-5A4B-81F6-745D498E8CE8}" type="pres">
      <dgm:prSet presAssocID="{2FB8DF39-0C55-6143-8708-ABBC0DCD5D05}" presName="quad2" presStyleLbl="node1" presStyleIdx="1" presStyleCnt="4">
        <dgm:presLayoutVars>
          <dgm:chMax val="0"/>
          <dgm:chPref val="0"/>
          <dgm:bulletEnabled val="1"/>
        </dgm:presLayoutVars>
      </dgm:prSet>
      <dgm:spPr/>
    </dgm:pt>
    <dgm:pt modelId="{B83FFFBA-098C-F345-BD5C-B4C0E9FD7984}" type="pres">
      <dgm:prSet presAssocID="{2FB8DF39-0C55-6143-8708-ABBC0DCD5D05}" presName="quad3" presStyleLbl="node1" presStyleIdx="2" presStyleCnt="4">
        <dgm:presLayoutVars>
          <dgm:chMax val="0"/>
          <dgm:chPref val="0"/>
          <dgm:bulletEnabled val="1"/>
        </dgm:presLayoutVars>
      </dgm:prSet>
      <dgm:spPr/>
    </dgm:pt>
    <dgm:pt modelId="{EFC7C78D-EBDA-A449-A1BB-56334A259FF5}" type="pres">
      <dgm:prSet presAssocID="{2FB8DF39-0C55-6143-8708-ABBC0DCD5D05}" presName="quad4" presStyleLbl="node1" presStyleIdx="3" presStyleCnt="4">
        <dgm:presLayoutVars>
          <dgm:chMax val="0"/>
          <dgm:chPref val="0"/>
          <dgm:bulletEnabled val="1"/>
        </dgm:presLayoutVars>
      </dgm:prSet>
      <dgm:spPr/>
    </dgm:pt>
  </dgm:ptLst>
  <dgm:cxnLst>
    <dgm:cxn modelId="{6BAD7605-85BE-DC4F-8A6B-72377684A195}" srcId="{2FB8DF39-0C55-6143-8708-ABBC0DCD5D05}" destId="{DDCD6005-DD90-7B4E-A26E-656C74333FB6}" srcOrd="1" destOrd="0" parTransId="{1B521D2E-A1D6-F54A-BD98-FD973F2C7602}" sibTransId="{51783CEF-B060-A143-8E8F-956E679D4706}"/>
    <dgm:cxn modelId="{32782915-6324-CC4A-B541-9940BC03DC4E}" srcId="{2FB8DF39-0C55-6143-8708-ABBC0DCD5D05}" destId="{76846773-4B90-0C40-A471-B1CFD3773C03}" srcOrd="2" destOrd="0" parTransId="{51D1F0C6-D795-704B-9AB6-115044B71C4B}" sibTransId="{89DB20B0-11E3-5B4F-BFB6-59F75BEFC006}"/>
    <dgm:cxn modelId="{97D78529-0E17-3B43-ACC3-A63800F68901}" type="presOf" srcId="{10272407-1F59-BC40-87D3-820C07CAE3C4}" destId="{EFC7C78D-EBDA-A449-A1BB-56334A259FF5}" srcOrd="0" destOrd="0" presId="urn:microsoft.com/office/officeart/2005/8/layout/matrix3"/>
    <dgm:cxn modelId="{2D7B4066-2A8E-6742-BAA6-4B574F3B41FD}" srcId="{2FB8DF39-0C55-6143-8708-ABBC0DCD5D05}" destId="{10272407-1F59-BC40-87D3-820C07CAE3C4}" srcOrd="3" destOrd="0" parTransId="{847D219F-B354-A942-8423-E14B71510B30}" sibTransId="{71A09212-3E2B-7847-A409-C0AD232F5192}"/>
    <dgm:cxn modelId="{122221A8-FEF8-6341-905F-5636FBC58590}" srcId="{2FB8DF39-0C55-6143-8708-ABBC0DCD5D05}" destId="{994388AC-211A-964B-98B1-B056CC089730}" srcOrd="0" destOrd="0" parTransId="{DA2B4DEB-D6F2-B540-B723-B12C21512F30}" sibTransId="{FC2A9D1E-9E3C-EC47-A7B0-2B024C0D9E93}"/>
    <dgm:cxn modelId="{F50218C0-130A-0B44-B450-9285E52ABD65}" type="presOf" srcId="{76846773-4B90-0C40-A471-B1CFD3773C03}" destId="{B83FFFBA-098C-F345-BD5C-B4C0E9FD7984}" srcOrd="0" destOrd="0" presId="urn:microsoft.com/office/officeart/2005/8/layout/matrix3"/>
    <dgm:cxn modelId="{882DA1C9-7F4A-CB40-A8D4-90CBC1C2B422}" type="presOf" srcId="{2FB8DF39-0C55-6143-8708-ABBC0DCD5D05}" destId="{8717A426-6365-2348-A55D-32E87582C2D9}" srcOrd="0" destOrd="0" presId="urn:microsoft.com/office/officeart/2005/8/layout/matrix3"/>
    <dgm:cxn modelId="{1DB638E8-10B4-034E-8769-C3D0B873BAD5}" type="presOf" srcId="{994388AC-211A-964B-98B1-B056CC089730}" destId="{A9C0DF8F-4288-9145-BFC0-1462F5292D27}" srcOrd="0" destOrd="0" presId="urn:microsoft.com/office/officeart/2005/8/layout/matrix3"/>
    <dgm:cxn modelId="{D55140EB-0BB0-4540-A5B6-BEE0C3A0695E}" type="presOf" srcId="{DDCD6005-DD90-7B4E-A26E-656C74333FB6}" destId="{6A4030BB-EC03-5A4B-81F6-745D498E8CE8}" srcOrd="0" destOrd="0" presId="urn:microsoft.com/office/officeart/2005/8/layout/matrix3"/>
    <dgm:cxn modelId="{B40CFCB0-9B18-B240-BA9C-1F083535EB33}" type="presParOf" srcId="{8717A426-6365-2348-A55D-32E87582C2D9}" destId="{FBC64C77-45B2-F342-9F35-DB5E5E903577}" srcOrd="0" destOrd="0" presId="urn:microsoft.com/office/officeart/2005/8/layout/matrix3"/>
    <dgm:cxn modelId="{B9F596AD-6B36-ED4E-9A9A-A7F64C40B755}" type="presParOf" srcId="{8717A426-6365-2348-A55D-32E87582C2D9}" destId="{A9C0DF8F-4288-9145-BFC0-1462F5292D27}" srcOrd="1" destOrd="0" presId="urn:microsoft.com/office/officeart/2005/8/layout/matrix3"/>
    <dgm:cxn modelId="{83936F3C-AAF9-B143-A141-5A9D2DC84736}" type="presParOf" srcId="{8717A426-6365-2348-A55D-32E87582C2D9}" destId="{6A4030BB-EC03-5A4B-81F6-745D498E8CE8}" srcOrd="2" destOrd="0" presId="urn:microsoft.com/office/officeart/2005/8/layout/matrix3"/>
    <dgm:cxn modelId="{41C9E425-A073-8842-97C7-9168DA1C9E61}" type="presParOf" srcId="{8717A426-6365-2348-A55D-32E87582C2D9}" destId="{B83FFFBA-098C-F345-BD5C-B4C0E9FD7984}" srcOrd="3" destOrd="0" presId="urn:microsoft.com/office/officeart/2005/8/layout/matrix3"/>
    <dgm:cxn modelId="{4C20981D-D2C8-6144-AF7A-047D14A332A6}" type="presParOf" srcId="{8717A426-6365-2348-A55D-32E87582C2D9}" destId="{EFC7C78D-EBDA-A449-A1BB-56334A259FF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10E76F-B252-474A-8CEB-C1011563C475}" type="doc">
      <dgm:prSet loTypeId="urn:microsoft.com/office/officeart/2005/8/layout/venn1" loCatId="" qsTypeId="urn:microsoft.com/office/officeart/2005/8/quickstyle/simple2" qsCatId="simple" csTypeId="urn:microsoft.com/office/officeart/2005/8/colors/colorful3" csCatId="colorful" phldr="1"/>
      <dgm:spPr/>
      <dgm:t>
        <a:bodyPr/>
        <a:lstStyle/>
        <a:p>
          <a:endParaRPr lang="en-US"/>
        </a:p>
      </dgm:t>
    </dgm:pt>
    <dgm:pt modelId="{98254562-7084-F04E-8B3A-0B7046A69753}">
      <dgm:prSet custT="1"/>
      <dgm:spPr/>
      <dgm:t>
        <a:bodyPr/>
        <a:lstStyle/>
        <a:p>
          <a:pPr rtl="0"/>
          <a:r>
            <a:rPr lang="en-US" sz="2800" dirty="0">
              <a:latin typeface="Helvetica Neue Light"/>
              <a:cs typeface="Helvetica Neue Light"/>
            </a:rPr>
            <a:t>Exploratory</a:t>
          </a:r>
        </a:p>
      </dgm:t>
    </dgm:pt>
    <dgm:pt modelId="{3517DDC7-340B-E842-922C-97C894449EFB}" type="parTrans" cxnId="{91F4818F-26F4-6D4D-BDCC-8F86C2D42F3B}">
      <dgm:prSet/>
      <dgm:spPr/>
      <dgm:t>
        <a:bodyPr/>
        <a:lstStyle/>
        <a:p>
          <a:endParaRPr lang="en-US"/>
        </a:p>
      </dgm:t>
    </dgm:pt>
    <dgm:pt modelId="{4CF66928-E52C-1343-8847-B92E83A645B5}" type="sibTrans" cxnId="{91F4818F-26F4-6D4D-BDCC-8F86C2D42F3B}">
      <dgm:prSet/>
      <dgm:spPr/>
      <dgm:t>
        <a:bodyPr/>
        <a:lstStyle/>
        <a:p>
          <a:endParaRPr lang="en-US"/>
        </a:p>
      </dgm:t>
    </dgm:pt>
    <dgm:pt modelId="{A831397F-CFEA-A747-99E0-76857E7FEF01}">
      <dgm:prSet custT="1"/>
      <dgm:spPr/>
      <dgm:t>
        <a:bodyPr/>
        <a:lstStyle/>
        <a:p>
          <a:pPr rtl="0"/>
          <a:r>
            <a:rPr lang="en-US" sz="2800" dirty="0">
              <a:latin typeface="Helvetica Neue Light"/>
              <a:cs typeface="Helvetica Neue Light"/>
            </a:rPr>
            <a:t>Explanatory</a:t>
          </a:r>
        </a:p>
      </dgm:t>
    </dgm:pt>
    <dgm:pt modelId="{E469A6D7-A205-DF47-A8A5-1F7FB46DA33F}" type="parTrans" cxnId="{A4B21C13-5187-7942-A1CC-F106D7BDB0A6}">
      <dgm:prSet/>
      <dgm:spPr/>
      <dgm:t>
        <a:bodyPr/>
        <a:lstStyle/>
        <a:p>
          <a:endParaRPr lang="en-US"/>
        </a:p>
      </dgm:t>
    </dgm:pt>
    <dgm:pt modelId="{C3E198B0-ED5E-1744-A7FB-ED0F36205745}" type="sibTrans" cxnId="{A4B21C13-5187-7942-A1CC-F106D7BDB0A6}">
      <dgm:prSet/>
      <dgm:spPr/>
      <dgm:t>
        <a:bodyPr/>
        <a:lstStyle/>
        <a:p>
          <a:endParaRPr lang="en-US"/>
        </a:p>
      </dgm:t>
    </dgm:pt>
    <dgm:pt modelId="{2004E49E-088E-844E-A326-686BD2B93D73}" type="pres">
      <dgm:prSet presAssocID="{3D10E76F-B252-474A-8CEB-C1011563C475}" presName="compositeShape" presStyleCnt="0">
        <dgm:presLayoutVars>
          <dgm:chMax val="7"/>
          <dgm:dir/>
          <dgm:resizeHandles val="exact"/>
        </dgm:presLayoutVars>
      </dgm:prSet>
      <dgm:spPr/>
    </dgm:pt>
    <dgm:pt modelId="{19970665-F7AB-1F42-B874-7C609813B7BF}" type="pres">
      <dgm:prSet presAssocID="{98254562-7084-F04E-8B3A-0B7046A69753}" presName="circ1" presStyleLbl="vennNode1" presStyleIdx="0" presStyleCnt="2" custScaleX="111902"/>
      <dgm:spPr/>
    </dgm:pt>
    <dgm:pt modelId="{C01CC1D1-12CD-C94C-9999-E1330D0E5C72}" type="pres">
      <dgm:prSet presAssocID="{98254562-7084-F04E-8B3A-0B7046A69753}" presName="circ1Tx" presStyleLbl="revTx" presStyleIdx="0" presStyleCnt="0">
        <dgm:presLayoutVars>
          <dgm:chMax val="0"/>
          <dgm:chPref val="0"/>
          <dgm:bulletEnabled val="1"/>
        </dgm:presLayoutVars>
      </dgm:prSet>
      <dgm:spPr/>
    </dgm:pt>
    <dgm:pt modelId="{F4F7D26D-44EE-964B-935C-C8EC63708407}" type="pres">
      <dgm:prSet presAssocID="{A831397F-CFEA-A747-99E0-76857E7FEF01}" presName="circ2" presStyleLbl="vennNode1" presStyleIdx="1" presStyleCnt="2" custScaleX="108938"/>
      <dgm:spPr/>
    </dgm:pt>
    <dgm:pt modelId="{7B1F60FF-6A8C-B74B-8FA9-07C62B9E2BE6}" type="pres">
      <dgm:prSet presAssocID="{A831397F-CFEA-A747-99E0-76857E7FEF01}" presName="circ2Tx" presStyleLbl="revTx" presStyleIdx="0" presStyleCnt="0">
        <dgm:presLayoutVars>
          <dgm:chMax val="0"/>
          <dgm:chPref val="0"/>
          <dgm:bulletEnabled val="1"/>
        </dgm:presLayoutVars>
      </dgm:prSet>
      <dgm:spPr/>
    </dgm:pt>
  </dgm:ptLst>
  <dgm:cxnLst>
    <dgm:cxn modelId="{A4B21C13-5187-7942-A1CC-F106D7BDB0A6}" srcId="{3D10E76F-B252-474A-8CEB-C1011563C475}" destId="{A831397F-CFEA-A747-99E0-76857E7FEF01}" srcOrd="1" destOrd="0" parTransId="{E469A6D7-A205-DF47-A8A5-1F7FB46DA33F}" sibTransId="{C3E198B0-ED5E-1744-A7FB-ED0F36205745}"/>
    <dgm:cxn modelId="{E7CB8F46-DC27-8645-9F26-56C3FB1CDD86}" type="presOf" srcId="{3D10E76F-B252-474A-8CEB-C1011563C475}" destId="{2004E49E-088E-844E-A326-686BD2B93D73}" srcOrd="0" destOrd="0" presId="urn:microsoft.com/office/officeart/2005/8/layout/venn1"/>
    <dgm:cxn modelId="{F541AC6A-4540-B34E-AC73-54002910E60B}" type="presOf" srcId="{98254562-7084-F04E-8B3A-0B7046A69753}" destId="{C01CC1D1-12CD-C94C-9999-E1330D0E5C72}" srcOrd="1" destOrd="0" presId="urn:microsoft.com/office/officeart/2005/8/layout/venn1"/>
    <dgm:cxn modelId="{0B8A7055-1F3A-FA4A-B3EE-0A1C4C47D6B1}" type="presOf" srcId="{A831397F-CFEA-A747-99E0-76857E7FEF01}" destId="{7B1F60FF-6A8C-B74B-8FA9-07C62B9E2BE6}" srcOrd="1" destOrd="0" presId="urn:microsoft.com/office/officeart/2005/8/layout/venn1"/>
    <dgm:cxn modelId="{91F4818F-26F4-6D4D-BDCC-8F86C2D42F3B}" srcId="{3D10E76F-B252-474A-8CEB-C1011563C475}" destId="{98254562-7084-F04E-8B3A-0B7046A69753}" srcOrd="0" destOrd="0" parTransId="{3517DDC7-340B-E842-922C-97C894449EFB}" sibTransId="{4CF66928-E52C-1343-8847-B92E83A645B5}"/>
    <dgm:cxn modelId="{2C9715CF-6CA0-7347-BD0C-3FDF24E2103E}" type="presOf" srcId="{98254562-7084-F04E-8B3A-0B7046A69753}" destId="{19970665-F7AB-1F42-B874-7C609813B7BF}" srcOrd="0" destOrd="0" presId="urn:microsoft.com/office/officeart/2005/8/layout/venn1"/>
    <dgm:cxn modelId="{392831E4-4417-FC44-9C7D-BB7EB557BD13}" type="presOf" srcId="{A831397F-CFEA-A747-99E0-76857E7FEF01}" destId="{F4F7D26D-44EE-964B-935C-C8EC63708407}" srcOrd="0" destOrd="0" presId="urn:microsoft.com/office/officeart/2005/8/layout/venn1"/>
    <dgm:cxn modelId="{546A8D07-7B32-2746-AA45-66D8EDA8C152}" type="presParOf" srcId="{2004E49E-088E-844E-A326-686BD2B93D73}" destId="{19970665-F7AB-1F42-B874-7C609813B7BF}" srcOrd="0" destOrd="0" presId="urn:microsoft.com/office/officeart/2005/8/layout/venn1"/>
    <dgm:cxn modelId="{796BE5E5-3A89-C44D-8242-23FD66B4BDBA}" type="presParOf" srcId="{2004E49E-088E-844E-A326-686BD2B93D73}" destId="{C01CC1D1-12CD-C94C-9999-E1330D0E5C72}" srcOrd="1" destOrd="0" presId="urn:microsoft.com/office/officeart/2005/8/layout/venn1"/>
    <dgm:cxn modelId="{DCA6C618-673E-3544-B618-552D0AFFDC70}" type="presParOf" srcId="{2004E49E-088E-844E-A326-686BD2B93D73}" destId="{F4F7D26D-44EE-964B-935C-C8EC63708407}" srcOrd="2" destOrd="0" presId="urn:microsoft.com/office/officeart/2005/8/layout/venn1"/>
    <dgm:cxn modelId="{318E8DF3-5E13-7145-84AA-D91AB7B46BF4}" type="presParOf" srcId="{2004E49E-088E-844E-A326-686BD2B93D73}" destId="{7B1F60FF-6A8C-B74B-8FA9-07C62B9E2BE6}"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C85F47-6316-43FB-9547-0720A7E5621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25F008D-639F-4CA7-8F92-EFA994BFEAB2}">
      <dgm:prSet/>
      <dgm:spPr/>
      <dgm:t>
        <a:bodyPr/>
        <a:lstStyle/>
        <a:p>
          <a:r>
            <a:rPr lang="en-US" dirty="0"/>
            <a:t>Who is your audience? </a:t>
          </a:r>
        </a:p>
      </dgm:t>
    </dgm:pt>
    <dgm:pt modelId="{498B58CB-9634-4B42-8A43-77DCB44131F2}" type="parTrans" cxnId="{5C38FA8A-B706-4DD5-A473-72A4A51A575A}">
      <dgm:prSet/>
      <dgm:spPr/>
      <dgm:t>
        <a:bodyPr/>
        <a:lstStyle/>
        <a:p>
          <a:endParaRPr lang="en-US"/>
        </a:p>
      </dgm:t>
    </dgm:pt>
    <dgm:pt modelId="{F63E145A-BF37-442F-BA2E-5E2260265038}" type="sibTrans" cxnId="{5C38FA8A-B706-4DD5-A473-72A4A51A575A}">
      <dgm:prSet/>
      <dgm:spPr/>
      <dgm:t>
        <a:bodyPr/>
        <a:lstStyle/>
        <a:p>
          <a:endParaRPr lang="en-US"/>
        </a:p>
      </dgm:t>
    </dgm:pt>
    <dgm:pt modelId="{57497463-0924-47D9-8EAF-1B2AD0F6720F}">
      <dgm:prSet/>
      <dgm:spPr/>
      <dgm:t>
        <a:bodyPr/>
        <a:lstStyle/>
        <a:p>
          <a:r>
            <a:rPr lang="en-US" dirty="0"/>
            <a:t>What do they want?</a:t>
          </a:r>
        </a:p>
      </dgm:t>
    </dgm:pt>
    <dgm:pt modelId="{1BD51AA3-94B2-4861-8E1E-BBEE04D8CCA8}" type="parTrans" cxnId="{E8997D4D-C2BA-4F40-A6A4-9F4EDC66D397}">
      <dgm:prSet/>
      <dgm:spPr/>
      <dgm:t>
        <a:bodyPr/>
        <a:lstStyle/>
        <a:p>
          <a:endParaRPr lang="en-US"/>
        </a:p>
      </dgm:t>
    </dgm:pt>
    <dgm:pt modelId="{A0A4A649-562F-4125-A158-0B319A800758}" type="sibTrans" cxnId="{E8997D4D-C2BA-4F40-A6A4-9F4EDC66D397}">
      <dgm:prSet/>
      <dgm:spPr/>
      <dgm:t>
        <a:bodyPr/>
        <a:lstStyle/>
        <a:p>
          <a:endParaRPr lang="en-US"/>
        </a:p>
      </dgm:t>
    </dgm:pt>
    <dgm:pt modelId="{A1654B6F-9FA6-4A52-A6BD-48F967858A97}">
      <dgm:prSet/>
      <dgm:spPr/>
      <dgm:t>
        <a:bodyPr/>
        <a:lstStyle/>
        <a:p>
          <a:r>
            <a:rPr lang="en-US" dirty="0"/>
            <a:t>What do they need?</a:t>
          </a:r>
        </a:p>
      </dgm:t>
    </dgm:pt>
    <dgm:pt modelId="{80EDF57D-36A8-49A1-B4A6-B7655B0308D3}" type="parTrans" cxnId="{6AC94CCD-F65B-45D8-B033-AC9EA5F3AD64}">
      <dgm:prSet/>
      <dgm:spPr/>
      <dgm:t>
        <a:bodyPr/>
        <a:lstStyle/>
        <a:p>
          <a:endParaRPr lang="en-US"/>
        </a:p>
      </dgm:t>
    </dgm:pt>
    <dgm:pt modelId="{A9532A43-BA2F-4E68-A6B3-5D14337EFB6E}" type="sibTrans" cxnId="{6AC94CCD-F65B-45D8-B033-AC9EA5F3AD64}">
      <dgm:prSet/>
      <dgm:spPr/>
      <dgm:t>
        <a:bodyPr/>
        <a:lstStyle/>
        <a:p>
          <a:endParaRPr lang="en-US"/>
        </a:p>
      </dgm:t>
    </dgm:pt>
    <dgm:pt modelId="{3F6B55BE-3974-4153-84F1-1A2D5B30734C}">
      <dgm:prSet/>
      <dgm:spPr/>
      <dgm:t>
        <a:bodyPr/>
        <a:lstStyle/>
        <a:p>
          <a:r>
            <a:rPr lang="en-US" dirty="0"/>
            <a:t>How might they be feeling?</a:t>
          </a:r>
        </a:p>
      </dgm:t>
    </dgm:pt>
    <dgm:pt modelId="{AF8A8D04-6435-4FA4-A8C0-04538D0D138B}" type="parTrans" cxnId="{02966D4C-B929-4B51-8675-DE156294BF63}">
      <dgm:prSet/>
      <dgm:spPr/>
      <dgm:t>
        <a:bodyPr/>
        <a:lstStyle/>
        <a:p>
          <a:endParaRPr lang="en-US"/>
        </a:p>
      </dgm:t>
    </dgm:pt>
    <dgm:pt modelId="{F858E937-59AF-4532-B199-28268FB80D7C}" type="sibTrans" cxnId="{02966D4C-B929-4B51-8675-DE156294BF63}">
      <dgm:prSet/>
      <dgm:spPr/>
      <dgm:t>
        <a:bodyPr/>
        <a:lstStyle/>
        <a:p>
          <a:endParaRPr lang="en-US"/>
        </a:p>
      </dgm:t>
    </dgm:pt>
    <dgm:pt modelId="{361CD4CC-1D23-49B1-817F-41E831BE5A39}">
      <dgm:prSet/>
      <dgm:spPr/>
      <dgm:t>
        <a:bodyPr/>
        <a:lstStyle/>
        <a:p>
          <a:r>
            <a:rPr lang="en-US" dirty="0"/>
            <a:t>What action do they need to take?</a:t>
          </a:r>
        </a:p>
      </dgm:t>
    </dgm:pt>
    <dgm:pt modelId="{75E59100-B01B-4A5E-B671-D2E3F3232DDC}" type="parTrans" cxnId="{11385751-E6C3-42DF-9F08-FB29CAE404C8}">
      <dgm:prSet/>
      <dgm:spPr/>
      <dgm:t>
        <a:bodyPr/>
        <a:lstStyle/>
        <a:p>
          <a:endParaRPr lang="en-US"/>
        </a:p>
      </dgm:t>
    </dgm:pt>
    <dgm:pt modelId="{84D7B00D-B394-4400-B96F-80C1044BC64A}" type="sibTrans" cxnId="{11385751-E6C3-42DF-9F08-FB29CAE404C8}">
      <dgm:prSet/>
      <dgm:spPr/>
      <dgm:t>
        <a:bodyPr/>
        <a:lstStyle/>
        <a:p>
          <a:endParaRPr lang="en-US"/>
        </a:p>
      </dgm:t>
    </dgm:pt>
    <dgm:pt modelId="{693534AC-BDFA-4A16-BA2E-425BBD9BD20F}">
      <dgm:prSet/>
      <dgm:spPr/>
      <dgm:t>
        <a:bodyPr/>
        <a:lstStyle/>
        <a:p>
          <a:r>
            <a:rPr lang="en-US" dirty="0"/>
            <a:t>What type of communication do they prefer?</a:t>
          </a:r>
        </a:p>
      </dgm:t>
    </dgm:pt>
    <dgm:pt modelId="{034607EE-5C8B-49B5-8DBC-DA3D3BCE2C5A}" type="parTrans" cxnId="{208526FE-7DD5-4373-BDDC-57413A1DB5DD}">
      <dgm:prSet/>
      <dgm:spPr/>
      <dgm:t>
        <a:bodyPr/>
        <a:lstStyle/>
        <a:p>
          <a:endParaRPr lang="en-US"/>
        </a:p>
      </dgm:t>
    </dgm:pt>
    <dgm:pt modelId="{24CA5B9E-ADD9-4073-97C2-5ACCFCB97B90}" type="sibTrans" cxnId="{208526FE-7DD5-4373-BDDC-57413A1DB5DD}">
      <dgm:prSet/>
      <dgm:spPr/>
      <dgm:t>
        <a:bodyPr/>
        <a:lstStyle/>
        <a:p>
          <a:endParaRPr lang="en-US"/>
        </a:p>
      </dgm:t>
    </dgm:pt>
    <dgm:pt modelId="{B0980A14-85DF-460B-9FE5-B6D25D3BB0F9}">
      <dgm:prSet/>
      <dgm:spPr/>
      <dgm:t>
        <a:bodyPr/>
        <a:lstStyle/>
        <a:p>
          <a:r>
            <a:rPr lang="en-US" dirty="0"/>
            <a:t>How well do they know the data?</a:t>
          </a:r>
        </a:p>
      </dgm:t>
    </dgm:pt>
    <dgm:pt modelId="{6DA79697-B2C7-4F62-A931-0E5B5C15B7FB}" type="parTrans" cxnId="{3C50B80C-EB7A-438C-9E42-44FF129005FA}">
      <dgm:prSet/>
      <dgm:spPr/>
      <dgm:t>
        <a:bodyPr/>
        <a:lstStyle/>
        <a:p>
          <a:endParaRPr lang="en-US"/>
        </a:p>
      </dgm:t>
    </dgm:pt>
    <dgm:pt modelId="{498AC11B-89FB-4ED9-BEE8-B783D4D2F2C9}" type="sibTrans" cxnId="{3C50B80C-EB7A-438C-9E42-44FF129005FA}">
      <dgm:prSet/>
      <dgm:spPr/>
      <dgm:t>
        <a:bodyPr/>
        <a:lstStyle/>
        <a:p>
          <a:endParaRPr lang="en-US"/>
        </a:p>
      </dgm:t>
    </dgm:pt>
    <dgm:pt modelId="{C578DE39-0AC8-4334-AE2B-19EFDF8F8760}">
      <dgm:prSet/>
      <dgm:spPr/>
      <dgm:t>
        <a:bodyPr/>
        <a:lstStyle/>
        <a:p>
          <a:r>
            <a:rPr lang="en-US" dirty="0"/>
            <a:t>What beliefs or bias might they have that you need to reinforce or challenge?</a:t>
          </a:r>
        </a:p>
      </dgm:t>
    </dgm:pt>
    <dgm:pt modelId="{80116137-1F42-488A-8D84-A250F7E5C583}" type="parTrans" cxnId="{13686883-ED2B-4EDF-859F-AC5C3D5AC163}">
      <dgm:prSet/>
      <dgm:spPr/>
      <dgm:t>
        <a:bodyPr/>
        <a:lstStyle/>
        <a:p>
          <a:endParaRPr lang="en-US"/>
        </a:p>
      </dgm:t>
    </dgm:pt>
    <dgm:pt modelId="{B948E09B-E566-4B3B-A7D3-A04FAFE29669}" type="sibTrans" cxnId="{13686883-ED2B-4EDF-859F-AC5C3D5AC163}">
      <dgm:prSet/>
      <dgm:spPr/>
      <dgm:t>
        <a:bodyPr/>
        <a:lstStyle/>
        <a:p>
          <a:endParaRPr lang="en-US"/>
        </a:p>
      </dgm:t>
    </dgm:pt>
    <dgm:pt modelId="{AF135B53-431E-4953-AB07-E09C0F5636A0}">
      <dgm:prSet/>
      <dgm:spPr/>
      <dgm:t>
        <a:bodyPr/>
        <a:lstStyle/>
        <a:p>
          <a:r>
            <a:rPr lang="en-US" dirty="0"/>
            <a:t>What, specifically, are you sharing with your audience?</a:t>
          </a:r>
        </a:p>
      </dgm:t>
    </dgm:pt>
    <dgm:pt modelId="{1502BB39-096D-4152-82C6-892B349F0AA5}" type="parTrans" cxnId="{028C5448-3909-4F5A-B085-3DB695E31A32}">
      <dgm:prSet/>
      <dgm:spPr/>
      <dgm:t>
        <a:bodyPr/>
        <a:lstStyle/>
        <a:p>
          <a:endParaRPr lang="en-US"/>
        </a:p>
      </dgm:t>
    </dgm:pt>
    <dgm:pt modelId="{0E4C924C-C26F-428F-89AC-F54E6045359D}" type="sibTrans" cxnId="{028C5448-3909-4F5A-B085-3DB695E31A32}">
      <dgm:prSet/>
      <dgm:spPr/>
      <dgm:t>
        <a:bodyPr/>
        <a:lstStyle/>
        <a:p>
          <a:endParaRPr lang="en-US"/>
        </a:p>
      </dgm:t>
    </dgm:pt>
    <dgm:pt modelId="{410CCD28-847B-44E4-A8A2-FCB1A2C9BDD6}">
      <dgm:prSet/>
      <dgm:spPr/>
      <dgm:t>
        <a:bodyPr/>
        <a:lstStyle/>
        <a:p>
          <a:r>
            <a:rPr lang="en-US" dirty="0"/>
            <a:t>What, specifically, do you want them to do with this information?</a:t>
          </a:r>
        </a:p>
      </dgm:t>
    </dgm:pt>
    <dgm:pt modelId="{BF0334D1-71B7-4694-B149-2277AC19EED3}" type="parTrans" cxnId="{B6F457D5-953A-4E9F-BF2E-1B336BC5B3DD}">
      <dgm:prSet/>
      <dgm:spPr/>
      <dgm:t>
        <a:bodyPr/>
        <a:lstStyle/>
        <a:p>
          <a:endParaRPr lang="en-US"/>
        </a:p>
      </dgm:t>
    </dgm:pt>
    <dgm:pt modelId="{0B68929C-B663-44AB-B944-7DAFB68E780A}" type="sibTrans" cxnId="{B6F457D5-953A-4E9F-BF2E-1B336BC5B3DD}">
      <dgm:prSet/>
      <dgm:spPr/>
      <dgm:t>
        <a:bodyPr/>
        <a:lstStyle/>
        <a:p>
          <a:endParaRPr lang="en-US"/>
        </a:p>
      </dgm:t>
    </dgm:pt>
    <dgm:pt modelId="{17E63593-3BAA-425F-9CE6-56711CD7D29E}" type="pres">
      <dgm:prSet presAssocID="{9CC85F47-6316-43FB-9547-0720A7E56211}" presName="diagram" presStyleCnt="0">
        <dgm:presLayoutVars>
          <dgm:dir/>
          <dgm:resizeHandles val="exact"/>
        </dgm:presLayoutVars>
      </dgm:prSet>
      <dgm:spPr/>
    </dgm:pt>
    <dgm:pt modelId="{E51AA516-8910-4E21-8A09-B886FF1D4F92}" type="pres">
      <dgm:prSet presAssocID="{A25F008D-639F-4CA7-8F92-EFA994BFEAB2}" presName="node" presStyleLbl="node1" presStyleIdx="0" presStyleCnt="10">
        <dgm:presLayoutVars>
          <dgm:bulletEnabled val="1"/>
        </dgm:presLayoutVars>
      </dgm:prSet>
      <dgm:spPr/>
    </dgm:pt>
    <dgm:pt modelId="{A42A7C64-7EED-4A86-A186-DBDDF8FCBE34}" type="pres">
      <dgm:prSet presAssocID="{F63E145A-BF37-442F-BA2E-5E2260265038}" presName="sibTrans" presStyleCnt="0"/>
      <dgm:spPr/>
    </dgm:pt>
    <dgm:pt modelId="{72941F76-AE6C-4132-84F0-E6E4393FF623}" type="pres">
      <dgm:prSet presAssocID="{57497463-0924-47D9-8EAF-1B2AD0F6720F}" presName="node" presStyleLbl="node1" presStyleIdx="1" presStyleCnt="10">
        <dgm:presLayoutVars>
          <dgm:bulletEnabled val="1"/>
        </dgm:presLayoutVars>
      </dgm:prSet>
      <dgm:spPr/>
    </dgm:pt>
    <dgm:pt modelId="{447A2F68-B43F-4E9F-AB12-4762A3BD6A08}" type="pres">
      <dgm:prSet presAssocID="{A0A4A649-562F-4125-A158-0B319A800758}" presName="sibTrans" presStyleCnt="0"/>
      <dgm:spPr/>
    </dgm:pt>
    <dgm:pt modelId="{F3DAB6CF-954C-4B47-A3BC-052201F2CBE8}" type="pres">
      <dgm:prSet presAssocID="{A1654B6F-9FA6-4A52-A6BD-48F967858A97}" presName="node" presStyleLbl="node1" presStyleIdx="2" presStyleCnt="10">
        <dgm:presLayoutVars>
          <dgm:bulletEnabled val="1"/>
        </dgm:presLayoutVars>
      </dgm:prSet>
      <dgm:spPr/>
    </dgm:pt>
    <dgm:pt modelId="{24D4215E-0D6C-473F-A56A-176C0697CB5B}" type="pres">
      <dgm:prSet presAssocID="{A9532A43-BA2F-4E68-A6B3-5D14337EFB6E}" presName="sibTrans" presStyleCnt="0"/>
      <dgm:spPr/>
    </dgm:pt>
    <dgm:pt modelId="{DBD9E0D7-CF72-4761-A8D9-9DCDBA99A2ED}" type="pres">
      <dgm:prSet presAssocID="{3F6B55BE-3974-4153-84F1-1A2D5B30734C}" presName="node" presStyleLbl="node1" presStyleIdx="3" presStyleCnt="10">
        <dgm:presLayoutVars>
          <dgm:bulletEnabled val="1"/>
        </dgm:presLayoutVars>
      </dgm:prSet>
      <dgm:spPr/>
    </dgm:pt>
    <dgm:pt modelId="{3817A533-46AF-48ED-B148-EE171A606374}" type="pres">
      <dgm:prSet presAssocID="{F858E937-59AF-4532-B199-28268FB80D7C}" presName="sibTrans" presStyleCnt="0"/>
      <dgm:spPr/>
    </dgm:pt>
    <dgm:pt modelId="{E104DB51-901C-4C04-9E1F-8B1142B003A2}" type="pres">
      <dgm:prSet presAssocID="{361CD4CC-1D23-49B1-817F-41E831BE5A39}" presName="node" presStyleLbl="node1" presStyleIdx="4" presStyleCnt="10">
        <dgm:presLayoutVars>
          <dgm:bulletEnabled val="1"/>
        </dgm:presLayoutVars>
      </dgm:prSet>
      <dgm:spPr/>
    </dgm:pt>
    <dgm:pt modelId="{BF33427D-EDF3-4205-9F1E-DC7296F7A034}" type="pres">
      <dgm:prSet presAssocID="{84D7B00D-B394-4400-B96F-80C1044BC64A}" presName="sibTrans" presStyleCnt="0"/>
      <dgm:spPr/>
    </dgm:pt>
    <dgm:pt modelId="{11383ECD-7638-47E8-AF47-FC0D6A15483D}" type="pres">
      <dgm:prSet presAssocID="{693534AC-BDFA-4A16-BA2E-425BBD9BD20F}" presName="node" presStyleLbl="node1" presStyleIdx="5" presStyleCnt="10">
        <dgm:presLayoutVars>
          <dgm:bulletEnabled val="1"/>
        </dgm:presLayoutVars>
      </dgm:prSet>
      <dgm:spPr/>
    </dgm:pt>
    <dgm:pt modelId="{E793BDC2-D266-4B27-8B47-697182A0DC80}" type="pres">
      <dgm:prSet presAssocID="{24CA5B9E-ADD9-4073-97C2-5ACCFCB97B90}" presName="sibTrans" presStyleCnt="0"/>
      <dgm:spPr/>
    </dgm:pt>
    <dgm:pt modelId="{9E5EF0EC-2227-49CA-802D-814FDD8D59F8}" type="pres">
      <dgm:prSet presAssocID="{B0980A14-85DF-460B-9FE5-B6D25D3BB0F9}" presName="node" presStyleLbl="node1" presStyleIdx="6" presStyleCnt="10">
        <dgm:presLayoutVars>
          <dgm:bulletEnabled val="1"/>
        </dgm:presLayoutVars>
      </dgm:prSet>
      <dgm:spPr/>
    </dgm:pt>
    <dgm:pt modelId="{3EAF3264-7871-495E-8E4F-4174DB5CDD51}" type="pres">
      <dgm:prSet presAssocID="{498AC11B-89FB-4ED9-BEE8-B783D4D2F2C9}" presName="sibTrans" presStyleCnt="0"/>
      <dgm:spPr/>
    </dgm:pt>
    <dgm:pt modelId="{89B2287B-6612-43C0-A5FE-FABBA24FAB72}" type="pres">
      <dgm:prSet presAssocID="{C578DE39-0AC8-4334-AE2B-19EFDF8F8760}" presName="node" presStyleLbl="node1" presStyleIdx="7" presStyleCnt="10">
        <dgm:presLayoutVars>
          <dgm:bulletEnabled val="1"/>
        </dgm:presLayoutVars>
      </dgm:prSet>
      <dgm:spPr/>
    </dgm:pt>
    <dgm:pt modelId="{DFCA9087-1648-48EB-85B9-7070D4F1DE0A}" type="pres">
      <dgm:prSet presAssocID="{B948E09B-E566-4B3B-A7D3-A04FAFE29669}" presName="sibTrans" presStyleCnt="0"/>
      <dgm:spPr/>
    </dgm:pt>
    <dgm:pt modelId="{D9772431-7369-4C19-99A1-D9C958AD6C96}" type="pres">
      <dgm:prSet presAssocID="{AF135B53-431E-4953-AB07-E09C0F5636A0}" presName="node" presStyleLbl="node1" presStyleIdx="8" presStyleCnt="10">
        <dgm:presLayoutVars>
          <dgm:bulletEnabled val="1"/>
        </dgm:presLayoutVars>
      </dgm:prSet>
      <dgm:spPr/>
    </dgm:pt>
    <dgm:pt modelId="{5C3F376E-BFB0-4DC8-9CF4-98AF541707B9}" type="pres">
      <dgm:prSet presAssocID="{0E4C924C-C26F-428F-89AC-F54E6045359D}" presName="sibTrans" presStyleCnt="0"/>
      <dgm:spPr/>
    </dgm:pt>
    <dgm:pt modelId="{EDD5B7D3-518C-4855-B1E3-CC9C588E1A67}" type="pres">
      <dgm:prSet presAssocID="{410CCD28-847B-44E4-A8A2-FCB1A2C9BDD6}" presName="node" presStyleLbl="node1" presStyleIdx="9" presStyleCnt="10">
        <dgm:presLayoutVars>
          <dgm:bulletEnabled val="1"/>
        </dgm:presLayoutVars>
      </dgm:prSet>
      <dgm:spPr/>
    </dgm:pt>
  </dgm:ptLst>
  <dgm:cxnLst>
    <dgm:cxn modelId="{405F5005-EEAB-464D-B142-A87A44B07D00}" type="presOf" srcId="{3F6B55BE-3974-4153-84F1-1A2D5B30734C}" destId="{DBD9E0D7-CF72-4761-A8D9-9DCDBA99A2ED}" srcOrd="0" destOrd="0" presId="urn:microsoft.com/office/officeart/2005/8/layout/default"/>
    <dgm:cxn modelId="{3C50B80C-EB7A-438C-9E42-44FF129005FA}" srcId="{9CC85F47-6316-43FB-9547-0720A7E56211}" destId="{B0980A14-85DF-460B-9FE5-B6D25D3BB0F9}" srcOrd="6" destOrd="0" parTransId="{6DA79697-B2C7-4F62-A931-0E5B5C15B7FB}" sibTransId="{498AC11B-89FB-4ED9-BEE8-B783D4D2F2C9}"/>
    <dgm:cxn modelId="{3A290915-C570-49B7-BC76-57F347C183C8}" type="presOf" srcId="{AF135B53-431E-4953-AB07-E09C0F5636A0}" destId="{D9772431-7369-4C19-99A1-D9C958AD6C96}" srcOrd="0" destOrd="0" presId="urn:microsoft.com/office/officeart/2005/8/layout/default"/>
    <dgm:cxn modelId="{2C7EC826-C114-4F7E-8BFC-A03BC034E86B}" type="presOf" srcId="{9CC85F47-6316-43FB-9547-0720A7E56211}" destId="{17E63593-3BAA-425F-9CE6-56711CD7D29E}" srcOrd="0" destOrd="0" presId="urn:microsoft.com/office/officeart/2005/8/layout/default"/>
    <dgm:cxn modelId="{A349F528-DCA2-4FB8-ADC4-CAB3BDA3075F}" type="presOf" srcId="{A25F008D-639F-4CA7-8F92-EFA994BFEAB2}" destId="{E51AA516-8910-4E21-8A09-B886FF1D4F92}" srcOrd="0" destOrd="0" presId="urn:microsoft.com/office/officeart/2005/8/layout/default"/>
    <dgm:cxn modelId="{028C5448-3909-4F5A-B085-3DB695E31A32}" srcId="{9CC85F47-6316-43FB-9547-0720A7E56211}" destId="{AF135B53-431E-4953-AB07-E09C0F5636A0}" srcOrd="8" destOrd="0" parTransId="{1502BB39-096D-4152-82C6-892B349F0AA5}" sibTransId="{0E4C924C-C26F-428F-89AC-F54E6045359D}"/>
    <dgm:cxn modelId="{02966D4C-B929-4B51-8675-DE156294BF63}" srcId="{9CC85F47-6316-43FB-9547-0720A7E56211}" destId="{3F6B55BE-3974-4153-84F1-1A2D5B30734C}" srcOrd="3" destOrd="0" parTransId="{AF8A8D04-6435-4FA4-A8C0-04538D0D138B}" sibTransId="{F858E937-59AF-4532-B199-28268FB80D7C}"/>
    <dgm:cxn modelId="{E8997D4D-C2BA-4F40-A6A4-9F4EDC66D397}" srcId="{9CC85F47-6316-43FB-9547-0720A7E56211}" destId="{57497463-0924-47D9-8EAF-1B2AD0F6720F}" srcOrd="1" destOrd="0" parTransId="{1BD51AA3-94B2-4861-8E1E-BBEE04D8CCA8}" sibTransId="{A0A4A649-562F-4125-A158-0B319A800758}"/>
    <dgm:cxn modelId="{11385751-E6C3-42DF-9F08-FB29CAE404C8}" srcId="{9CC85F47-6316-43FB-9547-0720A7E56211}" destId="{361CD4CC-1D23-49B1-817F-41E831BE5A39}" srcOrd="4" destOrd="0" parTransId="{75E59100-B01B-4A5E-B671-D2E3F3232DDC}" sibTransId="{84D7B00D-B394-4400-B96F-80C1044BC64A}"/>
    <dgm:cxn modelId="{89D32C7B-10A6-43B0-BD1E-0EEBF036A5C5}" type="presOf" srcId="{410CCD28-847B-44E4-A8A2-FCB1A2C9BDD6}" destId="{EDD5B7D3-518C-4855-B1E3-CC9C588E1A67}" srcOrd="0" destOrd="0" presId="urn:microsoft.com/office/officeart/2005/8/layout/default"/>
    <dgm:cxn modelId="{13686883-ED2B-4EDF-859F-AC5C3D5AC163}" srcId="{9CC85F47-6316-43FB-9547-0720A7E56211}" destId="{C578DE39-0AC8-4334-AE2B-19EFDF8F8760}" srcOrd="7" destOrd="0" parTransId="{80116137-1F42-488A-8D84-A250F7E5C583}" sibTransId="{B948E09B-E566-4B3B-A7D3-A04FAFE29669}"/>
    <dgm:cxn modelId="{5C38FA8A-B706-4DD5-A473-72A4A51A575A}" srcId="{9CC85F47-6316-43FB-9547-0720A7E56211}" destId="{A25F008D-639F-4CA7-8F92-EFA994BFEAB2}" srcOrd="0" destOrd="0" parTransId="{498B58CB-9634-4B42-8A43-77DCB44131F2}" sibTransId="{F63E145A-BF37-442F-BA2E-5E2260265038}"/>
    <dgm:cxn modelId="{DE14EFA6-61D6-4DE3-9DC2-8AA6F12B3847}" type="presOf" srcId="{361CD4CC-1D23-49B1-817F-41E831BE5A39}" destId="{E104DB51-901C-4C04-9E1F-8B1142B003A2}" srcOrd="0" destOrd="0" presId="urn:microsoft.com/office/officeart/2005/8/layout/default"/>
    <dgm:cxn modelId="{9F76E7A7-2C52-43C1-898E-A203CBE9C8E6}" type="presOf" srcId="{57497463-0924-47D9-8EAF-1B2AD0F6720F}" destId="{72941F76-AE6C-4132-84F0-E6E4393FF623}" srcOrd="0" destOrd="0" presId="urn:microsoft.com/office/officeart/2005/8/layout/default"/>
    <dgm:cxn modelId="{2AA80EAE-4E1A-419C-8D9B-5B87E4EA2B3A}" type="presOf" srcId="{C578DE39-0AC8-4334-AE2B-19EFDF8F8760}" destId="{89B2287B-6612-43C0-A5FE-FABBA24FAB72}" srcOrd="0" destOrd="0" presId="urn:microsoft.com/office/officeart/2005/8/layout/default"/>
    <dgm:cxn modelId="{642F13B0-976C-40E9-9597-F1A386488943}" type="presOf" srcId="{B0980A14-85DF-460B-9FE5-B6D25D3BB0F9}" destId="{9E5EF0EC-2227-49CA-802D-814FDD8D59F8}" srcOrd="0" destOrd="0" presId="urn:microsoft.com/office/officeart/2005/8/layout/default"/>
    <dgm:cxn modelId="{F4747DBE-5E4D-4705-AE54-29EB6584A99D}" type="presOf" srcId="{A1654B6F-9FA6-4A52-A6BD-48F967858A97}" destId="{F3DAB6CF-954C-4B47-A3BC-052201F2CBE8}" srcOrd="0" destOrd="0" presId="urn:microsoft.com/office/officeart/2005/8/layout/default"/>
    <dgm:cxn modelId="{A27536BF-93AB-469A-A839-8407E2E9481E}" type="presOf" srcId="{693534AC-BDFA-4A16-BA2E-425BBD9BD20F}" destId="{11383ECD-7638-47E8-AF47-FC0D6A15483D}" srcOrd="0" destOrd="0" presId="urn:microsoft.com/office/officeart/2005/8/layout/default"/>
    <dgm:cxn modelId="{6AC94CCD-F65B-45D8-B033-AC9EA5F3AD64}" srcId="{9CC85F47-6316-43FB-9547-0720A7E56211}" destId="{A1654B6F-9FA6-4A52-A6BD-48F967858A97}" srcOrd="2" destOrd="0" parTransId="{80EDF57D-36A8-49A1-B4A6-B7655B0308D3}" sibTransId="{A9532A43-BA2F-4E68-A6B3-5D14337EFB6E}"/>
    <dgm:cxn modelId="{B6F457D5-953A-4E9F-BF2E-1B336BC5B3DD}" srcId="{9CC85F47-6316-43FB-9547-0720A7E56211}" destId="{410CCD28-847B-44E4-A8A2-FCB1A2C9BDD6}" srcOrd="9" destOrd="0" parTransId="{BF0334D1-71B7-4694-B149-2277AC19EED3}" sibTransId="{0B68929C-B663-44AB-B944-7DAFB68E780A}"/>
    <dgm:cxn modelId="{208526FE-7DD5-4373-BDDC-57413A1DB5DD}" srcId="{9CC85F47-6316-43FB-9547-0720A7E56211}" destId="{693534AC-BDFA-4A16-BA2E-425BBD9BD20F}" srcOrd="5" destOrd="0" parTransId="{034607EE-5C8B-49B5-8DBC-DA3D3BCE2C5A}" sibTransId="{24CA5B9E-ADD9-4073-97C2-5ACCFCB97B90}"/>
    <dgm:cxn modelId="{BDA0B7CC-DF66-4994-B660-09B7D05F5BB4}" type="presParOf" srcId="{17E63593-3BAA-425F-9CE6-56711CD7D29E}" destId="{E51AA516-8910-4E21-8A09-B886FF1D4F92}" srcOrd="0" destOrd="0" presId="urn:microsoft.com/office/officeart/2005/8/layout/default"/>
    <dgm:cxn modelId="{A3908CCF-6DA8-45E2-A54E-E77CA120877F}" type="presParOf" srcId="{17E63593-3BAA-425F-9CE6-56711CD7D29E}" destId="{A42A7C64-7EED-4A86-A186-DBDDF8FCBE34}" srcOrd="1" destOrd="0" presId="urn:microsoft.com/office/officeart/2005/8/layout/default"/>
    <dgm:cxn modelId="{74E445C8-2647-490C-B303-DF14E2DEDD88}" type="presParOf" srcId="{17E63593-3BAA-425F-9CE6-56711CD7D29E}" destId="{72941F76-AE6C-4132-84F0-E6E4393FF623}" srcOrd="2" destOrd="0" presId="urn:microsoft.com/office/officeart/2005/8/layout/default"/>
    <dgm:cxn modelId="{94159D76-72AF-4BE7-A655-3E0DC38D8731}" type="presParOf" srcId="{17E63593-3BAA-425F-9CE6-56711CD7D29E}" destId="{447A2F68-B43F-4E9F-AB12-4762A3BD6A08}" srcOrd="3" destOrd="0" presId="urn:microsoft.com/office/officeart/2005/8/layout/default"/>
    <dgm:cxn modelId="{33734687-E79B-477C-AF83-AD9B7625D43C}" type="presParOf" srcId="{17E63593-3BAA-425F-9CE6-56711CD7D29E}" destId="{F3DAB6CF-954C-4B47-A3BC-052201F2CBE8}" srcOrd="4" destOrd="0" presId="urn:microsoft.com/office/officeart/2005/8/layout/default"/>
    <dgm:cxn modelId="{8B797637-8D0B-4527-A85A-8D08EA5848CE}" type="presParOf" srcId="{17E63593-3BAA-425F-9CE6-56711CD7D29E}" destId="{24D4215E-0D6C-473F-A56A-176C0697CB5B}" srcOrd="5" destOrd="0" presId="urn:microsoft.com/office/officeart/2005/8/layout/default"/>
    <dgm:cxn modelId="{F5BE05C5-AE7D-44D5-A09D-3841DA778528}" type="presParOf" srcId="{17E63593-3BAA-425F-9CE6-56711CD7D29E}" destId="{DBD9E0D7-CF72-4761-A8D9-9DCDBA99A2ED}" srcOrd="6" destOrd="0" presId="urn:microsoft.com/office/officeart/2005/8/layout/default"/>
    <dgm:cxn modelId="{46C8196F-9640-4EF2-8EAC-83727AB6A2EF}" type="presParOf" srcId="{17E63593-3BAA-425F-9CE6-56711CD7D29E}" destId="{3817A533-46AF-48ED-B148-EE171A606374}" srcOrd="7" destOrd="0" presId="urn:microsoft.com/office/officeart/2005/8/layout/default"/>
    <dgm:cxn modelId="{2249315E-A446-484B-99D5-205C9F0A3146}" type="presParOf" srcId="{17E63593-3BAA-425F-9CE6-56711CD7D29E}" destId="{E104DB51-901C-4C04-9E1F-8B1142B003A2}" srcOrd="8" destOrd="0" presId="urn:microsoft.com/office/officeart/2005/8/layout/default"/>
    <dgm:cxn modelId="{B46783B0-20D8-4BCE-9CE9-E86CB7A4D3C6}" type="presParOf" srcId="{17E63593-3BAA-425F-9CE6-56711CD7D29E}" destId="{BF33427D-EDF3-4205-9F1E-DC7296F7A034}" srcOrd="9" destOrd="0" presId="urn:microsoft.com/office/officeart/2005/8/layout/default"/>
    <dgm:cxn modelId="{E6E380FB-9159-4C25-9265-684E892A4DE6}" type="presParOf" srcId="{17E63593-3BAA-425F-9CE6-56711CD7D29E}" destId="{11383ECD-7638-47E8-AF47-FC0D6A15483D}" srcOrd="10" destOrd="0" presId="urn:microsoft.com/office/officeart/2005/8/layout/default"/>
    <dgm:cxn modelId="{E7CAAE24-1406-4244-9CC3-743E449E3A15}" type="presParOf" srcId="{17E63593-3BAA-425F-9CE6-56711CD7D29E}" destId="{E793BDC2-D266-4B27-8B47-697182A0DC80}" srcOrd="11" destOrd="0" presId="urn:microsoft.com/office/officeart/2005/8/layout/default"/>
    <dgm:cxn modelId="{4D03A743-415A-4372-B7C2-CFF27FCEEB8B}" type="presParOf" srcId="{17E63593-3BAA-425F-9CE6-56711CD7D29E}" destId="{9E5EF0EC-2227-49CA-802D-814FDD8D59F8}" srcOrd="12" destOrd="0" presId="urn:microsoft.com/office/officeart/2005/8/layout/default"/>
    <dgm:cxn modelId="{831E0920-2BB7-40FC-A1AE-FB90A0C2FE5A}" type="presParOf" srcId="{17E63593-3BAA-425F-9CE6-56711CD7D29E}" destId="{3EAF3264-7871-495E-8E4F-4174DB5CDD51}" srcOrd="13" destOrd="0" presId="urn:microsoft.com/office/officeart/2005/8/layout/default"/>
    <dgm:cxn modelId="{6E1FA40C-E4E3-4097-9872-C908040346AB}" type="presParOf" srcId="{17E63593-3BAA-425F-9CE6-56711CD7D29E}" destId="{89B2287B-6612-43C0-A5FE-FABBA24FAB72}" srcOrd="14" destOrd="0" presId="urn:microsoft.com/office/officeart/2005/8/layout/default"/>
    <dgm:cxn modelId="{3A04301F-566D-42F1-9594-28A75CB55D03}" type="presParOf" srcId="{17E63593-3BAA-425F-9CE6-56711CD7D29E}" destId="{DFCA9087-1648-48EB-85B9-7070D4F1DE0A}" srcOrd="15" destOrd="0" presId="urn:microsoft.com/office/officeart/2005/8/layout/default"/>
    <dgm:cxn modelId="{9902486C-B3D8-4D83-8525-EED025641CFD}" type="presParOf" srcId="{17E63593-3BAA-425F-9CE6-56711CD7D29E}" destId="{D9772431-7369-4C19-99A1-D9C958AD6C96}" srcOrd="16" destOrd="0" presId="urn:microsoft.com/office/officeart/2005/8/layout/default"/>
    <dgm:cxn modelId="{F8658A84-12B7-482F-9590-3B858F27515A}" type="presParOf" srcId="{17E63593-3BAA-425F-9CE6-56711CD7D29E}" destId="{5C3F376E-BFB0-4DC8-9CF4-98AF541707B9}" srcOrd="17" destOrd="0" presId="urn:microsoft.com/office/officeart/2005/8/layout/default"/>
    <dgm:cxn modelId="{771B974E-2568-4C16-BDC4-8FD03B122507}" type="presParOf" srcId="{17E63593-3BAA-425F-9CE6-56711CD7D29E}" destId="{EDD5B7D3-518C-4855-B1E3-CC9C588E1A67}"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6ADBE2-87E8-45C8-AF23-5B6C1ABB3BB8}" type="doc">
      <dgm:prSet loTypeId="urn:microsoft.com/office/officeart/2016/7/layout/RepeatingBendingProcessNew" loCatId="process" qsTypeId="urn:microsoft.com/office/officeart/2005/8/quickstyle/simple1" qsCatId="simple" csTypeId="urn:microsoft.com/office/officeart/2005/8/colors/accent0_3" csCatId="mainScheme" phldr="1"/>
      <dgm:spPr/>
    </dgm:pt>
    <dgm:pt modelId="{FBBB6ABD-99B5-4209-9BF7-9AAEDAAF4D7B}">
      <dgm:prSet phldrT="[Text]"/>
      <dgm:spPr/>
      <dgm:t>
        <a:bodyPr/>
        <a:lstStyle/>
        <a:p>
          <a:r>
            <a:rPr lang="en-US" dirty="0"/>
            <a:t>Plan</a:t>
          </a:r>
        </a:p>
      </dgm:t>
    </dgm:pt>
    <dgm:pt modelId="{80DA8C65-4150-4ED0-B7D6-EB2826DC2798}" type="parTrans" cxnId="{F20C0D68-BA06-4A35-9076-13A3319A2876}">
      <dgm:prSet/>
      <dgm:spPr/>
      <dgm:t>
        <a:bodyPr/>
        <a:lstStyle/>
        <a:p>
          <a:endParaRPr lang="en-US"/>
        </a:p>
      </dgm:t>
    </dgm:pt>
    <dgm:pt modelId="{0CC7051E-43F9-43A7-A9B0-F72A7509AA6D}" type="sibTrans" cxnId="{F20C0D68-BA06-4A35-9076-13A3319A2876}">
      <dgm:prSet/>
      <dgm:spPr/>
      <dgm:t>
        <a:bodyPr/>
        <a:lstStyle/>
        <a:p>
          <a:endParaRPr lang="en-US" dirty="0"/>
        </a:p>
      </dgm:t>
    </dgm:pt>
    <dgm:pt modelId="{572A98CD-4A3B-481E-B939-D428DDEF28E7}">
      <dgm:prSet phldrT="[Text]"/>
      <dgm:spPr/>
      <dgm:t>
        <a:bodyPr/>
        <a:lstStyle/>
        <a:p>
          <a:r>
            <a:rPr lang="en-US" dirty="0"/>
            <a:t>Storyboard</a:t>
          </a:r>
        </a:p>
      </dgm:t>
    </dgm:pt>
    <dgm:pt modelId="{91764580-4B1E-45CD-B89D-9B609E138D2F}" type="parTrans" cxnId="{037CDE9E-F24A-4A73-8A3C-081DD4F1D52D}">
      <dgm:prSet/>
      <dgm:spPr/>
      <dgm:t>
        <a:bodyPr/>
        <a:lstStyle/>
        <a:p>
          <a:endParaRPr lang="en-US"/>
        </a:p>
      </dgm:t>
    </dgm:pt>
    <dgm:pt modelId="{CF01A6F9-3F3E-453F-B3AD-C4A334B65696}" type="sibTrans" cxnId="{037CDE9E-F24A-4A73-8A3C-081DD4F1D52D}">
      <dgm:prSet/>
      <dgm:spPr/>
      <dgm:t>
        <a:bodyPr/>
        <a:lstStyle/>
        <a:p>
          <a:endParaRPr lang="en-US" dirty="0"/>
        </a:p>
      </dgm:t>
    </dgm:pt>
    <dgm:pt modelId="{1441D928-EB91-404B-BE2E-054F1EB61C2D}">
      <dgm:prSet phldrT="[Text]"/>
      <dgm:spPr/>
      <dgm:t>
        <a:bodyPr/>
        <a:lstStyle/>
        <a:p>
          <a:r>
            <a:rPr lang="en-US" dirty="0"/>
            <a:t>Build</a:t>
          </a:r>
        </a:p>
      </dgm:t>
    </dgm:pt>
    <dgm:pt modelId="{699D01EA-BD12-4E9E-8807-2D477CD39678}" type="parTrans" cxnId="{3B6E3244-1D31-4438-B1A5-103BFDAAFBA5}">
      <dgm:prSet/>
      <dgm:spPr/>
      <dgm:t>
        <a:bodyPr/>
        <a:lstStyle/>
        <a:p>
          <a:endParaRPr lang="en-US"/>
        </a:p>
      </dgm:t>
    </dgm:pt>
    <dgm:pt modelId="{E29286CA-94A2-46C0-BEFD-D25C067D3169}" type="sibTrans" cxnId="{3B6E3244-1D31-4438-B1A5-103BFDAAFBA5}">
      <dgm:prSet/>
      <dgm:spPr/>
      <dgm:t>
        <a:bodyPr/>
        <a:lstStyle/>
        <a:p>
          <a:endParaRPr lang="en-US" dirty="0"/>
        </a:p>
      </dgm:t>
    </dgm:pt>
    <dgm:pt modelId="{7FB7449C-2AF0-436F-9D0F-5234B026AC0A}">
      <dgm:prSet phldrT="[Text]"/>
      <dgm:spPr/>
      <dgm:t>
        <a:bodyPr/>
        <a:lstStyle/>
        <a:p>
          <a:r>
            <a:rPr lang="en-US" dirty="0"/>
            <a:t>Rehearse</a:t>
          </a:r>
        </a:p>
      </dgm:t>
    </dgm:pt>
    <dgm:pt modelId="{5F1EABB5-91F0-47C0-A3D1-B1E697763BC1}" type="parTrans" cxnId="{CACC460A-3FF8-4972-92AA-4FAFB2621974}">
      <dgm:prSet/>
      <dgm:spPr/>
      <dgm:t>
        <a:bodyPr/>
        <a:lstStyle/>
        <a:p>
          <a:endParaRPr lang="en-US"/>
        </a:p>
      </dgm:t>
    </dgm:pt>
    <dgm:pt modelId="{993FA25C-4AA6-4639-BB32-0DC642DB58C2}" type="sibTrans" cxnId="{CACC460A-3FF8-4972-92AA-4FAFB2621974}">
      <dgm:prSet/>
      <dgm:spPr/>
      <dgm:t>
        <a:bodyPr/>
        <a:lstStyle/>
        <a:p>
          <a:endParaRPr lang="en-US" dirty="0"/>
        </a:p>
      </dgm:t>
    </dgm:pt>
    <dgm:pt modelId="{0E557174-6A49-41A6-A366-9552917AC185}">
      <dgm:prSet phldrT="[Text]"/>
      <dgm:spPr/>
      <dgm:t>
        <a:bodyPr/>
        <a:lstStyle/>
        <a:p>
          <a:r>
            <a:rPr lang="en-US" dirty="0"/>
            <a:t>Revise</a:t>
          </a:r>
        </a:p>
      </dgm:t>
    </dgm:pt>
    <dgm:pt modelId="{4A24F4F8-38C9-419F-B82F-DB1A82041AEA}" type="parTrans" cxnId="{A519B453-396A-46EF-B403-ED4F68290F8D}">
      <dgm:prSet/>
      <dgm:spPr/>
      <dgm:t>
        <a:bodyPr/>
        <a:lstStyle/>
        <a:p>
          <a:endParaRPr lang="en-US"/>
        </a:p>
      </dgm:t>
    </dgm:pt>
    <dgm:pt modelId="{5FA5DB01-26E6-4502-AE9E-713A4D1C926E}" type="sibTrans" cxnId="{A519B453-396A-46EF-B403-ED4F68290F8D}">
      <dgm:prSet/>
      <dgm:spPr/>
      <dgm:t>
        <a:bodyPr/>
        <a:lstStyle/>
        <a:p>
          <a:endParaRPr lang="en-US"/>
        </a:p>
      </dgm:t>
    </dgm:pt>
    <dgm:pt modelId="{90EA9891-8B41-4A0D-A179-1C2D68B96C1D}" type="pres">
      <dgm:prSet presAssocID="{B66ADBE2-87E8-45C8-AF23-5B6C1ABB3BB8}" presName="Name0" presStyleCnt="0">
        <dgm:presLayoutVars>
          <dgm:dir/>
          <dgm:resizeHandles val="exact"/>
        </dgm:presLayoutVars>
      </dgm:prSet>
      <dgm:spPr/>
    </dgm:pt>
    <dgm:pt modelId="{C61CED95-FD7D-4AE8-A3B4-BD160BAD0351}" type="pres">
      <dgm:prSet presAssocID="{FBBB6ABD-99B5-4209-9BF7-9AAEDAAF4D7B}" presName="node" presStyleLbl="node1" presStyleIdx="0" presStyleCnt="5">
        <dgm:presLayoutVars>
          <dgm:bulletEnabled val="1"/>
        </dgm:presLayoutVars>
      </dgm:prSet>
      <dgm:spPr/>
    </dgm:pt>
    <dgm:pt modelId="{51F04BB2-FC93-4D8F-979B-A231F67638B4}" type="pres">
      <dgm:prSet presAssocID="{0CC7051E-43F9-43A7-A9B0-F72A7509AA6D}" presName="sibTrans" presStyleLbl="sibTrans1D1" presStyleIdx="0" presStyleCnt="4"/>
      <dgm:spPr/>
    </dgm:pt>
    <dgm:pt modelId="{A7F77D89-2B81-403A-AAAF-CA638C738EB0}" type="pres">
      <dgm:prSet presAssocID="{0CC7051E-43F9-43A7-A9B0-F72A7509AA6D}" presName="connectorText" presStyleLbl="sibTrans1D1" presStyleIdx="0" presStyleCnt="4"/>
      <dgm:spPr/>
    </dgm:pt>
    <dgm:pt modelId="{DB608C3D-620E-4A7C-82F2-CF3C8D0752C9}" type="pres">
      <dgm:prSet presAssocID="{572A98CD-4A3B-481E-B939-D428DDEF28E7}" presName="node" presStyleLbl="node1" presStyleIdx="1" presStyleCnt="5">
        <dgm:presLayoutVars>
          <dgm:bulletEnabled val="1"/>
        </dgm:presLayoutVars>
      </dgm:prSet>
      <dgm:spPr/>
    </dgm:pt>
    <dgm:pt modelId="{59FE1454-18C7-48CF-A20D-3325B1F831C8}" type="pres">
      <dgm:prSet presAssocID="{CF01A6F9-3F3E-453F-B3AD-C4A334B65696}" presName="sibTrans" presStyleLbl="sibTrans1D1" presStyleIdx="1" presStyleCnt="4"/>
      <dgm:spPr/>
    </dgm:pt>
    <dgm:pt modelId="{CC018E5F-FF5C-4E65-98FF-A34A49A437B7}" type="pres">
      <dgm:prSet presAssocID="{CF01A6F9-3F3E-453F-B3AD-C4A334B65696}" presName="connectorText" presStyleLbl="sibTrans1D1" presStyleIdx="1" presStyleCnt="4"/>
      <dgm:spPr/>
    </dgm:pt>
    <dgm:pt modelId="{7888D7F1-C7A0-4160-A3B2-800267760BF4}" type="pres">
      <dgm:prSet presAssocID="{1441D928-EB91-404B-BE2E-054F1EB61C2D}" presName="node" presStyleLbl="node1" presStyleIdx="2" presStyleCnt="5">
        <dgm:presLayoutVars>
          <dgm:bulletEnabled val="1"/>
        </dgm:presLayoutVars>
      </dgm:prSet>
      <dgm:spPr/>
    </dgm:pt>
    <dgm:pt modelId="{08D0A52D-9AD2-418D-8C5C-CD955CC1BC15}" type="pres">
      <dgm:prSet presAssocID="{E29286CA-94A2-46C0-BEFD-D25C067D3169}" presName="sibTrans" presStyleLbl="sibTrans1D1" presStyleIdx="2" presStyleCnt="4"/>
      <dgm:spPr/>
    </dgm:pt>
    <dgm:pt modelId="{E744BFAA-EE19-43F9-A6E8-060276F31C07}" type="pres">
      <dgm:prSet presAssocID="{E29286CA-94A2-46C0-BEFD-D25C067D3169}" presName="connectorText" presStyleLbl="sibTrans1D1" presStyleIdx="2" presStyleCnt="4"/>
      <dgm:spPr/>
    </dgm:pt>
    <dgm:pt modelId="{F175BCB9-433B-402D-8869-8F48C9B25C4B}" type="pres">
      <dgm:prSet presAssocID="{7FB7449C-2AF0-436F-9D0F-5234B026AC0A}" presName="node" presStyleLbl="node1" presStyleIdx="3" presStyleCnt="5">
        <dgm:presLayoutVars>
          <dgm:bulletEnabled val="1"/>
        </dgm:presLayoutVars>
      </dgm:prSet>
      <dgm:spPr/>
    </dgm:pt>
    <dgm:pt modelId="{41FA1D1E-3512-4C30-BA43-30FFB3EE96D4}" type="pres">
      <dgm:prSet presAssocID="{993FA25C-4AA6-4639-BB32-0DC642DB58C2}" presName="sibTrans" presStyleLbl="sibTrans1D1" presStyleIdx="3" presStyleCnt="4"/>
      <dgm:spPr/>
    </dgm:pt>
    <dgm:pt modelId="{9FC346EC-C914-4767-866B-9250B571E128}" type="pres">
      <dgm:prSet presAssocID="{993FA25C-4AA6-4639-BB32-0DC642DB58C2}" presName="connectorText" presStyleLbl="sibTrans1D1" presStyleIdx="3" presStyleCnt="4"/>
      <dgm:spPr/>
    </dgm:pt>
    <dgm:pt modelId="{FBF0EE39-62E0-4828-B732-55BC3E775D38}" type="pres">
      <dgm:prSet presAssocID="{0E557174-6A49-41A6-A366-9552917AC185}" presName="node" presStyleLbl="node1" presStyleIdx="4" presStyleCnt="5">
        <dgm:presLayoutVars>
          <dgm:bulletEnabled val="1"/>
        </dgm:presLayoutVars>
      </dgm:prSet>
      <dgm:spPr/>
    </dgm:pt>
  </dgm:ptLst>
  <dgm:cxnLst>
    <dgm:cxn modelId="{CACC460A-3FF8-4972-92AA-4FAFB2621974}" srcId="{B66ADBE2-87E8-45C8-AF23-5B6C1ABB3BB8}" destId="{7FB7449C-2AF0-436F-9D0F-5234B026AC0A}" srcOrd="3" destOrd="0" parTransId="{5F1EABB5-91F0-47C0-A3D1-B1E697763BC1}" sibTransId="{993FA25C-4AA6-4639-BB32-0DC642DB58C2}"/>
    <dgm:cxn modelId="{68D03210-39AE-4D9E-A1AB-2F674EE12EC7}" type="presOf" srcId="{993FA25C-4AA6-4639-BB32-0DC642DB58C2}" destId="{9FC346EC-C914-4767-866B-9250B571E128}" srcOrd="1" destOrd="0" presId="urn:microsoft.com/office/officeart/2016/7/layout/RepeatingBendingProcessNew"/>
    <dgm:cxn modelId="{64C06128-CE31-4A04-AD4D-6EDD96EE36F4}" type="presOf" srcId="{B66ADBE2-87E8-45C8-AF23-5B6C1ABB3BB8}" destId="{90EA9891-8B41-4A0D-A179-1C2D68B96C1D}" srcOrd="0" destOrd="0" presId="urn:microsoft.com/office/officeart/2016/7/layout/RepeatingBendingProcessNew"/>
    <dgm:cxn modelId="{4FBF4B34-F52A-4343-AEF1-F1DA7EE716F5}" type="presOf" srcId="{1441D928-EB91-404B-BE2E-054F1EB61C2D}" destId="{7888D7F1-C7A0-4160-A3B2-800267760BF4}" srcOrd="0" destOrd="0" presId="urn:microsoft.com/office/officeart/2016/7/layout/RepeatingBendingProcessNew"/>
    <dgm:cxn modelId="{3B6E3244-1D31-4438-B1A5-103BFDAAFBA5}" srcId="{B66ADBE2-87E8-45C8-AF23-5B6C1ABB3BB8}" destId="{1441D928-EB91-404B-BE2E-054F1EB61C2D}" srcOrd="2" destOrd="0" parTransId="{699D01EA-BD12-4E9E-8807-2D477CD39678}" sibTransId="{E29286CA-94A2-46C0-BEFD-D25C067D3169}"/>
    <dgm:cxn modelId="{F20C0D68-BA06-4A35-9076-13A3319A2876}" srcId="{B66ADBE2-87E8-45C8-AF23-5B6C1ABB3BB8}" destId="{FBBB6ABD-99B5-4209-9BF7-9AAEDAAF4D7B}" srcOrd="0" destOrd="0" parTransId="{80DA8C65-4150-4ED0-B7D6-EB2826DC2798}" sibTransId="{0CC7051E-43F9-43A7-A9B0-F72A7509AA6D}"/>
    <dgm:cxn modelId="{D8AB7D6B-656B-4D05-A355-444E3C47B0D7}" type="presOf" srcId="{E29286CA-94A2-46C0-BEFD-D25C067D3169}" destId="{E744BFAA-EE19-43F9-A6E8-060276F31C07}" srcOrd="1" destOrd="0" presId="urn:microsoft.com/office/officeart/2016/7/layout/RepeatingBendingProcessNew"/>
    <dgm:cxn modelId="{8D2A594D-1B22-46DD-AF70-DA616096BE76}" type="presOf" srcId="{CF01A6F9-3F3E-453F-B3AD-C4A334B65696}" destId="{CC018E5F-FF5C-4E65-98FF-A34A49A437B7}" srcOrd="1" destOrd="0" presId="urn:microsoft.com/office/officeart/2016/7/layout/RepeatingBendingProcessNew"/>
    <dgm:cxn modelId="{33126951-24E5-402A-8CA4-0BEC0C0F2D0E}" type="presOf" srcId="{0CC7051E-43F9-43A7-A9B0-F72A7509AA6D}" destId="{51F04BB2-FC93-4D8F-979B-A231F67638B4}" srcOrd="0" destOrd="0" presId="urn:microsoft.com/office/officeart/2016/7/layout/RepeatingBendingProcessNew"/>
    <dgm:cxn modelId="{A519B453-396A-46EF-B403-ED4F68290F8D}" srcId="{B66ADBE2-87E8-45C8-AF23-5B6C1ABB3BB8}" destId="{0E557174-6A49-41A6-A366-9552917AC185}" srcOrd="4" destOrd="0" parTransId="{4A24F4F8-38C9-419F-B82F-DB1A82041AEA}" sibTransId="{5FA5DB01-26E6-4502-AE9E-713A4D1C926E}"/>
    <dgm:cxn modelId="{A5C56F96-704A-457C-BC7A-596113E2961E}" type="presOf" srcId="{7FB7449C-2AF0-436F-9D0F-5234B026AC0A}" destId="{F175BCB9-433B-402D-8869-8F48C9B25C4B}" srcOrd="0" destOrd="0" presId="urn:microsoft.com/office/officeart/2016/7/layout/RepeatingBendingProcessNew"/>
    <dgm:cxn modelId="{421E269A-416F-4586-9BD4-7136A8007FF8}" type="presOf" srcId="{993FA25C-4AA6-4639-BB32-0DC642DB58C2}" destId="{41FA1D1E-3512-4C30-BA43-30FFB3EE96D4}" srcOrd="0" destOrd="0" presId="urn:microsoft.com/office/officeart/2016/7/layout/RepeatingBendingProcessNew"/>
    <dgm:cxn modelId="{037CDE9E-F24A-4A73-8A3C-081DD4F1D52D}" srcId="{B66ADBE2-87E8-45C8-AF23-5B6C1ABB3BB8}" destId="{572A98CD-4A3B-481E-B939-D428DDEF28E7}" srcOrd="1" destOrd="0" parTransId="{91764580-4B1E-45CD-B89D-9B609E138D2F}" sibTransId="{CF01A6F9-3F3E-453F-B3AD-C4A334B65696}"/>
    <dgm:cxn modelId="{BABE35AA-6A43-4FA6-8D7C-0E24DC3C4DB8}" type="presOf" srcId="{0CC7051E-43F9-43A7-A9B0-F72A7509AA6D}" destId="{A7F77D89-2B81-403A-AAAF-CA638C738EB0}" srcOrd="1" destOrd="0" presId="urn:microsoft.com/office/officeart/2016/7/layout/RepeatingBendingProcessNew"/>
    <dgm:cxn modelId="{BAC145B7-1673-4B20-B9B8-9E4FAA913590}" type="presOf" srcId="{572A98CD-4A3B-481E-B939-D428DDEF28E7}" destId="{DB608C3D-620E-4A7C-82F2-CF3C8D0752C9}" srcOrd="0" destOrd="0" presId="urn:microsoft.com/office/officeart/2016/7/layout/RepeatingBendingProcessNew"/>
    <dgm:cxn modelId="{773E5FD3-38D0-4CA3-9B5C-9C88F5517DD3}" type="presOf" srcId="{E29286CA-94A2-46C0-BEFD-D25C067D3169}" destId="{08D0A52D-9AD2-418D-8C5C-CD955CC1BC15}" srcOrd="0" destOrd="0" presId="urn:microsoft.com/office/officeart/2016/7/layout/RepeatingBendingProcessNew"/>
    <dgm:cxn modelId="{2BD9E9F8-069D-493C-B4DA-1BC3E4B3098A}" type="presOf" srcId="{0E557174-6A49-41A6-A366-9552917AC185}" destId="{FBF0EE39-62E0-4828-B732-55BC3E775D38}" srcOrd="0" destOrd="0" presId="urn:microsoft.com/office/officeart/2016/7/layout/RepeatingBendingProcessNew"/>
    <dgm:cxn modelId="{ADE31AFB-BDCF-4288-A7C9-AFAAD53646B9}" type="presOf" srcId="{FBBB6ABD-99B5-4209-9BF7-9AAEDAAF4D7B}" destId="{C61CED95-FD7D-4AE8-A3B4-BD160BAD0351}" srcOrd="0" destOrd="0" presId="urn:microsoft.com/office/officeart/2016/7/layout/RepeatingBendingProcessNew"/>
    <dgm:cxn modelId="{BCB926FD-0D4B-4C09-AA41-FF9FCACD1FFA}" type="presOf" srcId="{CF01A6F9-3F3E-453F-B3AD-C4A334B65696}" destId="{59FE1454-18C7-48CF-A20D-3325B1F831C8}" srcOrd="0" destOrd="0" presId="urn:microsoft.com/office/officeart/2016/7/layout/RepeatingBendingProcessNew"/>
    <dgm:cxn modelId="{3D6940E5-96EB-4336-B8AC-81C1BC8BAFB0}" type="presParOf" srcId="{90EA9891-8B41-4A0D-A179-1C2D68B96C1D}" destId="{C61CED95-FD7D-4AE8-A3B4-BD160BAD0351}" srcOrd="0" destOrd="0" presId="urn:microsoft.com/office/officeart/2016/7/layout/RepeatingBendingProcessNew"/>
    <dgm:cxn modelId="{13B74CBC-4D3A-4167-8727-6406EDBEBF59}" type="presParOf" srcId="{90EA9891-8B41-4A0D-A179-1C2D68B96C1D}" destId="{51F04BB2-FC93-4D8F-979B-A231F67638B4}" srcOrd="1" destOrd="0" presId="urn:microsoft.com/office/officeart/2016/7/layout/RepeatingBendingProcessNew"/>
    <dgm:cxn modelId="{58935470-5E84-4158-9F82-C7E1BB22D2F2}" type="presParOf" srcId="{51F04BB2-FC93-4D8F-979B-A231F67638B4}" destId="{A7F77D89-2B81-403A-AAAF-CA638C738EB0}" srcOrd="0" destOrd="0" presId="urn:microsoft.com/office/officeart/2016/7/layout/RepeatingBendingProcessNew"/>
    <dgm:cxn modelId="{CCAA9C71-C4F2-4E62-BECE-DC292421078D}" type="presParOf" srcId="{90EA9891-8B41-4A0D-A179-1C2D68B96C1D}" destId="{DB608C3D-620E-4A7C-82F2-CF3C8D0752C9}" srcOrd="2" destOrd="0" presId="urn:microsoft.com/office/officeart/2016/7/layout/RepeatingBendingProcessNew"/>
    <dgm:cxn modelId="{493409F9-F8FE-49C9-B49E-7020DCD38CB9}" type="presParOf" srcId="{90EA9891-8B41-4A0D-A179-1C2D68B96C1D}" destId="{59FE1454-18C7-48CF-A20D-3325B1F831C8}" srcOrd="3" destOrd="0" presId="urn:microsoft.com/office/officeart/2016/7/layout/RepeatingBendingProcessNew"/>
    <dgm:cxn modelId="{B232940F-517C-4050-A909-50546A3F646D}" type="presParOf" srcId="{59FE1454-18C7-48CF-A20D-3325B1F831C8}" destId="{CC018E5F-FF5C-4E65-98FF-A34A49A437B7}" srcOrd="0" destOrd="0" presId="urn:microsoft.com/office/officeart/2016/7/layout/RepeatingBendingProcessNew"/>
    <dgm:cxn modelId="{D4A88493-6DDE-4181-89C2-9E2428E24C58}" type="presParOf" srcId="{90EA9891-8B41-4A0D-A179-1C2D68B96C1D}" destId="{7888D7F1-C7A0-4160-A3B2-800267760BF4}" srcOrd="4" destOrd="0" presId="urn:microsoft.com/office/officeart/2016/7/layout/RepeatingBendingProcessNew"/>
    <dgm:cxn modelId="{887FB60B-6065-47FF-B973-3871DB80F6EA}" type="presParOf" srcId="{90EA9891-8B41-4A0D-A179-1C2D68B96C1D}" destId="{08D0A52D-9AD2-418D-8C5C-CD955CC1BC15}" srcOrd="5" destOrd="0" presId="urn:microsoft.com/office/officeart/2016/7/layout/RepeatingBendingProcessNew"/>
    <dgm:cxn modelId="{470CFBCE-0F06-4F46-878A-9A69A304A84D}" type="presParOf" srcId="{08D0A52D-9AD2-418D-8C5C-CD955CC1BC15}" destId="{E744BFAA-EE19-43F9-A6E8-060276F31C07}" srcOrd="0" destOrd="0" presId="urn:microsoft.com/office/officeart/2016/7/layout/RepeatingBendingProcessNew"/>
    <dgm:cxn modelId="{D6F568E7-57A6-4060-BD70-C88FC23C9379}" type="presParOf" srcId="{90EA9891-8B41-4A0D-A179-1C2D68B96C1D}" destId="{F175BCB9-433B-402D-8869-8F48C9B25C4B}" srcOrd="6" destOrd="0" presId="urn:microsoft.com/office/officeart/2016/7/layout/RepeatingBendingProcessNew"/>
    <dgm:cxn modelId="{F9F1F907-9E45-4050-B90A-565242F18C21}" type="presParOf" srcId="{90EA9891-8B41-4A0D-A179-1C2D68B96C1D}" destId="{41FA1D1E-3512-4C30-BA43-30FFB3EE96D4}" srcOrd="7" destOrd="0" presId="urn:microsoft.com/office/officeart/2016/7/layout/RepeatingBendingProcessNew"/>
    <dgm:cxn modelId="{FC38FB43-0911-44AA-AF69-089C44ED5189}" type="presParOf" srcId="{41FA1D1E-3512-4C30-BA43-30FFB3EE96D4}" destId="{9FC346EC-C914-4767-866B-9250B571E128}" srcOrd="0" destOrd="0" presId="urn:microsoft.com/office/officeart/2016/7/layout/RepeatingBendingProcessNew"/>
    <dgm:cxn modelId="{74519402-9CA2-407F-A865-A37976488A96}" type="presParOf" srcId="{90EA9891-8B41-4A0D-A179-1C2D68B96C1D}" destId="{FBF0EE39-62E0-4828-B732-55BC3E775D38}"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90F7D2-1BF9-5E45-A84E-AD9BEC6226A5}" type="doc">
      <dgm:prSet loTypeId="urn:microsoft.com/office/officeart/2005/8/layout/default" loCatId="" qsTypeId="urn:microsoft.com/office/officeart/2005/8/quickstyle/simple4" qsCatId="simple" csTypeId="urn:microsoft.com/office/officeart/2005/8/colors/accent0_3" csCatId="mainScheme"/>
      <dgm:spPr/>
      <dgm:t>
        <a:bodyPr/>
        <a:lstStyle/>
        <a:p>
          <a:endParaRPr lang="en-US"/>
        </a:p>
      </dgm:t>
    </dgm:pt>
    <dgm:pt modelId="{A0C4AD8C-85CE-8649-ADC4-ECACD387203B}">
      <dgm:prSet/>
      <dgm:spPr/>
      <dgm:t>
        <a:bodyPr/>
        <a:lstStyle/>
        <a:p>
          <a:pPr rtl="0"/>
          <a:r>
            <a:rPr lang="en-US" dirty="0"/>
            <a:t>Change over time</a:t>
          </a:r>
        </a:p>
      </dgm:t>
    </dgm:pt>
    <dgm:pt modelId="{369E1EFE-863F-B242-86A3-16972518A696}" type="parTrans" cxnId="{768FF068-C31B-4840-8E94-3ADAE6A1252C}">
      <dgm:prSet/>
      <dgm:spPr/>
      <dgm:t>
        <a:bodyPr/>
        <a:lstStyle/>
        <a:p>
          <a:endParaRPr lang="en-US"/>
        </a:p>
      </dgm:t>
    </dgm:pt>
    <dgm:pt modelId="{88D188EC-A769-8C46-9FA2-5AB93BDD73C2}" type="sibTrans" cxnId="{768FF068-C31B-4840-8E94-3ADAE6A1252C}">
      <dgm:prSet/>
      <dgm:spPr/>
      <dgm:t>
        <a:bodyPr/>
        <a:lstStyle/>
        <a:p>
          <a:endParaRPr lang="en-US"/>
        </a:p>
      </dgm:t>
    </dgm:pt>
    <dgm:pt modelId="{B0425881-0B90-F843-B5FD-CD0FC14C3769}">
      <dgm:prSet/>
      <dgm:spPr/>
      <dgm:t>
        <a:bodyPr/>
        <a:lstStyle/>
        <a:p>
          <a:pPr rtl="0"/>
          <a:r>
            <a:rPr lang="en-US" dirty="0"/>
            <a:t>Drill down</a:t>
          </a:r>
        </a:p>
      </dgm:t>
    </dgm:pt>
    <dgm:pt modelId="{308B84B7-BD77-534F-AFA7-8E3C6E989C05}" type="parTrans" cxnId="{21DBC712-E40F-8B4A-A5DD-5EFB1F640411}">
      <dgm:prSet/>
      <dgm:spPr/>
      <dgm:t>
        <a:bodyPr/>
        <a:lstStyle/>
        <a:p>
          <a:endParaRPr lang="en-US"/>
        </a:p>
      </dgm:t>
    </dgm:pt>
    <dgm:pt modelId="{E879C1DE-6540-BD42-9334-717C8F1F567F}" type="sibTrans" cxnId="{21DBC712-E40F-8B4A-A5DD-5EFB1F640411}">
      <dgm:prSet/>
      <dgm:spPr/>
      <dgm:t>
        <a:bodyPr/>
        <a:lstStyle/>
        <a:p>
          <a:endParaRPr lang="en-US"/>
        </a:p>
      </dgm:t>
    </dgm:pt>
    <dgm:pt modelId="{86165133-55F3-7D40-BB8B-ADCE90258475}">
      <dgm:prSet/>
      <dgm:spPr/>
      <dgm:t>
        <a:bodyPr/>
        <a:lstStyle/>
        <a:p>
          <a:pPr rtl="0"/>
          <a:r>
            <a:rPr lang="en-US" dirty="0"/>
            <a:t>Zoom out</a:t>
          </a:r>
        </a:p>
      </dgm:t>
    </dgm:pt>
    <dgm:pt modelId="{B304B92D-B134-2B41-838B-1E0785B501B2}" type="parTrans" cxnId="{F84B6E8B-F62F-4F4D-8E7E-D3B30DF2BB45}">
      <dgm:prSet/>
      <dgm:spPr/>
      <dgm:t>
        <a:bodyPr/>
        <a:lstStyle/>
        <a:p>
          <a:endParaRPr lang="en-US"/>
        </a:p>
      </dgm:t>
    </dgm:pt>
    <dgm:pt modelId="{970ABF2F-BCD0-204D-BDA1-51EE1655B8BF}" type="sibTrans" cxnId="{F84B6E8B-F62F-4F4D-8E7E-D3B30DF2BB45}">
      <dgm:prSet/>
      <dgm:spPr/>
      <dgm:t>
        <a:bodyPr/>
        <a:lstStyle/>
        <a:p>
          <a:endParaRPr lang="en-US"/>
        </a:p>
      </dgm:t>
    </dgm:pt>
    <dgm:pt modelId="{1DA454DD-5EE3-D243-B2C1-716FCE4D9C61}">
      <dgm:prSet/>
      <dgm:spPr/>
      <dgm:t>
        <a:bodyPr/>
        <a:lstStyle/>
        <a:p>
          <a:pPr rtl="0"/>
          <a:r>
            <a:rPr lang="en-US" dirty="0"/>
            <a:t>Contrast</a:t>
          </a:r>
        </a:p>
      </dgm:t>
    </dgm:pt>
    <dgm:pt modelId="{C68ACE78-38F5-ED44-8452-AE8226250B24}" type="parTrans" cxnId="{E3F052ED-3B11-4747-A080-68B84B1FA335}">
      <dgm:prSet/>
      <dgm:spPr/>
      <dgm:t>
        <a:bodyPr/>
        <a:lstStyle/>
        <a:p>
          <a:endParaRPr lang="en-US"/>
        </a:p>
      </dgm:t>
    </dgm:pt>
    <dgm:pt modelId="{8F8E9063-98AA-974B-84A0-261FD7000A6A}" type="sibTrans" cxnId="{E3F052ED-3B11-4747-A080-68B84B1FA335}">
      <dgm:prSet/>
      <dgm:spPr/>
      <dgm:t>
        <a:bodyPr/>
        <a:lstStyle/>
        <a:p>
          <a:endParaRPr lang="en-US"/>
        </a:p>
      </dgm:t>
    </dgm:pt>
    <dgm:pt modelId="{9C03848A-B658-4F49-B495-505212F33504}">
      <dgm:prSet/>
      <dgm:spPr/>
      <dgm:t>
        <a:bodyPr/>
        <a:lstStyle/>
        <a:p>
          <a:pPr rtl="0"/>
          <a:r>
            <a:rPr lang="en-US" dirty="0"/>
            <a:t>Spread</a:t>
          </a:r>
        </a:p>
      </dgm:t>
    </dgm:pt>
    <dgm:pt modelId="{0EF23DDD-4BAF-5F47-9BDC-C772497A064A}" type="parTrans" cxnId="{52AAAAAC-2D6A-E84F-A718-3B514F01DBFE}">
      <dgm:prSet/>
      <dgm:spPr/>
      <dgm:t>
        <a:bodyPr/>
        <a:lstStyle/>
        <a:p>
          <a:endParaRPr lang="en-US"/>
        </a:p>
      </dgm:t>
    </dgm:pt>
    <dgm:pt modelId="{65CC3586-7148-7643-BCA5-31AA5924FD39}" type="sibTrans" cxnId="{52AAAAAC-2D6A-E84F-A718-3B514F01DBFE}">
      <dgm:prSet/>
      <dgm:spPr/>
      <dgm:t>
        <a:bodyPr/>
        <a:lstStyle/>
        <a:p>
          <a:endParaRPr lang="en-US"/>
        </a:p>
      </dgm:t>
    </dgm:pt>
    <dgm:pt modelId="{063DB6DB-A013-9443-9857-5C75CFFC68A4}">
      <dgm:prSet/>
      <dgm:spPr/>
      <dgm:t>
        <a:bodyPr/>
        <a:lstStyle/>
        <a:p>
          <a:pPr rtl="0"/>
          <a:r>
            <a:rPr lang="en-US" dirty="0"/>
            <a:t>Intersections</a:t>
          </a:r>
        </a:p>
      </dgm:t>
    </dgm:pt>
    <dgm:pt modelId="{153CE0FD-441C-E44E-B11D-FDB485F6DA47}" type="parTrans" cxnId="{D3355C44-8D6F-AA49-BB13-2F9A4745069D}">
      <dgm:prSet/>
      <dgm:spPr/>
      <dgm:t>
        <a:bodyPr/>
        <a:lstStyle/>
        <a:p>
          <a:endParaRPr lang="en-US"/>
        </a:p>
      </dgm:t>
    </dgm:pt>
    <dgm:pt modelId="{563E112E-F861-8947-A3E3-37CFC1CCB59D}" type="sibTrans" cxnId="{D3355C44-8D6F-AA49-BB13-2F9A4745069D}">
      <dgm:prSet/>
      <dgm:spPr/>
      <dgm:t>
        <a:bodyPr/>
        <a:lstStyle/>
        <a:p>
          <a:endParaRPr lang="en-US"/>
        </a:p>
      </dgm:t>
    </dgm:pt>
    <dgm:pt modelId="{ECEAEB1D-63A6-AF42-943D-10BF54E9B54B}">
      <dgm:prSet/>
      <dgm:spPr/>
      <dgm:t>
        <a:bodyPr/>
        <a:lstStyle/>
        <a:p>
          <a:pPr rtl="0"/>
          <a:r>
            <a:rPr lang="en-US" dirty="0"/>
            <a:t>Factors</a:t>
          </a:r>
        </a:p>
      </dgm:t>
    </dgm:pt>
    <dgm:pt modelId="{E487C83E-81FC-8943-8F08-46B331C26217}" type="parTrans" cxnId="{C76220F9-9D40-214C-9413-7DE5485B44E7}">
      <dgm:prSet/>
      <dgm:spPr/>
      <dgm:t>
        <a:bodyPr/>
        <a:lstStyle/>
        <a:p>
          <a:endParaRPr lang="en-US"/>
        </a:p>
      </dgm:t>
    </dgm:pt>
    <dgm:pt modelId="{663077FD-960D-094D-84A8-1BA0B151771E}" type="sibTrans" cxnId="{C76220F9-9D40-214C-9413-7DE5485B44E7}">
      <dgm:prSet/>
      <dgm:spPr/>
      <dgm:t>
        <a:bodyPr/>
        <a:lstStyle/>
        <a:p>
          <a:endParaRPr lang="en-US"/>
        </a:p>
      </dgm:t>
    </dgm:pt>
    <dgm:pt modelId="{2A4AFCF8-FF5E-1448-99B3-1A54A9EFCB6C}">
      <dgm:prSet/>
      <dgm:spPr/>
      <dgm:t>
        <a:bodyPr/>
        <a:lstStyle/>
        <a:p>
          <a:pPr rtl="0"/>
          <a:r>
            <a:rPr lang="en-US" dirty="0"/>
            <a:t>Outliers</a:t>
          </a:r>
        </a:p>
      </dgm:t>
    </dgm:pt>
    <dgm:pt modelId="{308BAB3F-2664-1340-B9FF-598A8A3F2ED5}" type="parTrans" cxnId="{1A9128C6-A4E4-3542-8F5C-40EE301032BC}">
      <dgm:prSet/>
      <dgm:spPr/>
      <dgm:t>
        <a:bodyPr/>
        <a:lstStyle/>
        <a:p>
          <a:endParaRPr lang="en-US"/>
        </a:p>
      </dgm:t>
    </dgm:pt>
    <dgm:pt modelId="{E1E1723E-501C-C24C-9664-2186635AE642}" type="sibTrans" cxnId="{1A9128C6-A4E4-3542-8F5C-40EE301032BC}">
      <dgm:prSet/>
      <dgm:spPr/>
      <dgm:t>
        <a:bodyPr/>
        <a:lstStyle/>
        <a:p>
          <a:endParaRPr lang="en-US"/>
        </a:p>
      </dgm:t>
    </dgm:pt>
    <dgm:pt modelId="{C487734D-4468-4E1B-BBA7-F1C596EC9C21}" type="pres">
      <dgm:prSet presAssocID="{4590F7D2-1BF9-5E45-A84E-AD9BEC6226A5}" presName="diagram" presStyleCnt="0">
        <dgm:presLayoutVars>
          <dgm:dir/>
          <dgm:resizeHandles val="exact"/>
        </dgm:presLayoutVars>
      </dgm:prSet>
      <dgm:spPr/>
    </dgm:pt>
    <dgm:pt modelId="{A31A4803-8A70-4D40-9EA4-0998A31EFA7A}" type="pres">
      <dgm:prSet presAssocID="{A0C4AD8C-85CE-8649-ADC4-ECACD387203B}" presName="node" presStyleLbl="node1" presStyleIdx="0" presStyleCnt="8">
        <dgm:presLayoutVars>
          <dgm:bulletEnabled val="1"/>
        </dgm:presLayoutVars>
      </dgm:prSet>
      <dgm:spPr/>
    </dgm:pt>
    <dgm:pt modelId="{A3562976-EC38-4042-A61C-BD5DBF40203B}" type="pres">
      <dgm:prSet presAssocID="{88D188EC-A769-8C46-9FA2-5AB93BDD73C2}" presName="sibTrans" presStyleCnt="0"/>
      <dgm:spPr/>
    </dgm:pt>
    <dgm:pt modelId="{13B90EDD-993A-4EAB-9663-B25F3FF88174}" type="pres">
      <dgm:prSet presAssocID="{B0425881-0B90-F843-B5FD-CD0FC14C3769}" presName="node" presStyleLbl="node1" presStyleIdx="1" presStyleCnt="8">
        <dgm:presLayoutVars>
          <dgm:bulletEnabled val="1"/>
        </dgm:presLayoutVars>
      </dgm:prSet>
      <dgm:spPr/>
    </dgm:pt>
    <dgm:pt modelId="{E8C63CE4-F87D-43D0-B21C-1CD268847EAE}" type="pres">
      <dgm:prSet presAssocID="{E879C1DE-6540-BD42-9334-717C8F1F567F}" presName="sibTrans" presStyleCnt="0"/>
      <dgm:spPr/>
    </dgm:pt>
    <dgm:pt modelId="{9209F2D7-FA6A-4A91-8F7B-69E91C8231D9}" type="pres">
      <dgm:prSet presAssocID="{86165133-55F3-7D40-BB8B-ADCE90258475}" presName="node" presStyleLbl="node1" presStyleIdx="2" presStyleCnt="8">
        <dgm:presLayoutVars>
          <dgm:bulletEnabled val="1"/>
        </dgm:presLayoutVars>
      </dgm:prSet>
      <dgm:spPr/>
    </dgm:pt>
    <dgm:pt modelId="{E57D00EE-DDBE-493C-9FDE-10BD62FA4022}" type="pres">
      <dgm:prSet presAssocID="{970ABF2F-BCD0-204D-BDA1-51EE1655B8BF}" presName="sibTrans" presStyleCnt="0"/>
      <dgm:spPr/>
    </dgm:pt>
    <dgm:pt modelId="{DB2AAF27-CD0A-4601-A31C-A69568E2A4DE}" type="pres">
      <dgm:prSet presAssocID="{1DA454DD-5EE3-D243-B2C1-716FCE4D9C61}" presName="node" presStyleLbl="node1" presStyleIdx="3" presStyleCnt="8">
        <dgm:presLayoutVars>
          <dgm:bulletEnabled val="1"/>
        </dgm:presLayoutVars>
      </dgm:prSet>
      <dgm:spPr/>
    </dgm:pt>
    <dgm:pt modelId="{2CEEC091-F73F-4DDE-BCEC-489C8FCD2D3F}" type="pres">
      <dgm:prSet presAssocID="{8F8E9063-98AA-974B-84A0-261FD7000A6A}" presName="sibTrans" presStyleCnt="0"/>
      <dgm:spPr/>
    </dgm:pt>
    <dgm:pt modelId="{5CECB61C-977D-430E-AAE4-61982E533F91}" type="pres">
      <dgm:prSet presAssocID="{9C03848A-B658-4F49-B495-505212F33504}" presName="node" presStyleLbl="node1" presStyleIdx="4" presStyleCnt="8">
        <dgm:presLayoutVars>
          <dgm:bulletEnabled val="1"/>
        </dgm:presLayoutVars>
      </dgm:prSet>
      <dgm:spPr/>
    </dgm:pt>
    <dgm:pt modelId="{60DBAD3E-8758-4A1B-A0E7-F8C266CF3652}" type="pres">
      <dgm:prSet presAssocID="{65CC3586-7148-7643-BCA5-31AA5924FD39}" presName="sibTrans" presStyleCnt="0"/>
      <dgm:spPr/>
    </dgm:pt>
    <dgm:pt modelId="{0B35531B-680D-4175-8D81-782C2A2C19ED}" type="pres">
      <dgm:prSet presAssocID="{063DB6DB-A013-9443-9857-5C75CFFC68A4}" presName="node" presStyleLbl="node1" presStyleIdx="5" presStyleCnt="8">
        <dgm:presLayoutVars>
          <dgm:bulletEnabled val="1"/>
        </dgm:presLayoutVars>
      </dgm:prSet>
      <dgm:spPr/>
    </dgm:pt>
    <dgm:pt modelId="{C6E7AD37-4F90-480A-981A-4F98ACFD127E}" type="pres">
      <dgm:prSet presAssocID="{563E112E-F861-8947-A3E3-37CFC1CCB59D}" presName="sibTrans" presStyleCnt="0"/>
      <dgm:spPr/>
    </dgm:pt>
    <dgm:pt modelId="{B03802EB-4497-4AFF-BF72-EAFFF2021671}" type="pres">
      <dgm:prSet presAssocID="{ECEAEB1D-63A6-AF42-943D-10BF54E9B54B}" presName="node" presStyleLbl="node1" presStyleIdx="6" presStyleCnt="8">
        <dgm:presLayoutVars>
          <dgm:bulletEnabled val="1"/>
        </dgm:presLayoutVars>
      </dgm:prSet>
      <dgm:spPr/>
    </dgm:pt>
    <dgm:pt modelId="{7C2B7520-083C-4642-8AD1-8B455E35ACAB}" type="pres">
      <dgm:prSet presAssocID="{663077FD-960D-094D-84A8-1BA0B151771E}" presName="sibTrans" presStyleCnt="0"/>
      <dgm:spPr/>
    </dgm:pt>
    <dgm:pt modelId="{E54E602C-15F1-41B9-8B35-4FF43313B029}" type="pres">
      <dgm:prSet presAssocID="{2A4AFCF8-FF5E-1448-99B3-1A54A9EFCB6C}" presName="node" presStyleLbl="node1" presStyleIdx="7" presStyleCnt="8">
        <dgm:presLayoutVars>
          <dgm:bulletEnabled val="1"/>
        </dgm:presLayoutVars>
      </dgm:prSet>
      <dgm:spPr/>
    </dgm:pt>
  </dgm:ptLst>
  <dgm:cxnLst>
    <dgm:cxn modelId="{21DBC712-E40F-8B4A-A5DD-5EFB1F640411}" srcId="{4590F7D2-1BF9-5E45-A84E-AD9BEC6226A5}" destId="{B0425881-0B90-F843-B5FD-CD0FC14C3769}" srcOrd="1" destOrd="0" parTransId="{308B84B7-BD77-534F-AFA7-8E3C6E989C05}" sibTransId="{E879C1DE-6540-BD42-9334-717C8F1F567F}"/>
    <dgm:cxn modelId="{64BF3C18-C1B9-4675-8F18-4EC74B6DECFA}" type="presOf" srcId="{063DB6DB-A013-9443-9857-5C75CFFC68A4}" destId="{0B35531B-680D-4175-8D81-782C2A2C19ED}" srcOrd="0" destOrd="0" presId="urn:microsoft.com/office/officeart/2005/8/layout/default"/>
    <dgm:cxn modelId="{43742220-2C8C-46ED-80EB-4D8FAAB373BD}" type="presOf" srcId="{A0C4AD8C-85CE-8649-ADC4-ECACD387203B}" destId="{A31A4803-8A70-4D40-9EA4-0998A31EFA7A}" srcOrd="0" destOrd="0" presId="urn:microsoft.com/office/officeart/2005/8/layout/default"/>
    <dgm:cxn modelId="{65DF3040-A9BE-434A-8D22-FFB2A391300E}" type="presOf" srcId="{86165133-55F3-7D40-BB8B-ADCE90258475}" destId="{9209F2D7-FA6A-4A91-8F7B-69E91C8231D9}" srcOrd="0" destOrd="0" presId="urn:microsoft.com/office/officeart/2005/8/layout/default"/>
    <dgm:cxn modelId="{BE999140-D4B9-45AA-A5D2-7F33EF525F05}" type="presOf" srcId="{9C03848A-B658-4F49-B495-505212F33504}" destId="{5CECB61C-977D-430E-AAE4-61982E533F91}" srcOrd="0" destOrd="0" presId="urn:microsoft.com/office/officeart/2005/8/layout/default"/>
    <dgm:cxn modelId="{D3355C44-8D6F-AA49-BB13-2F9A4745069D}" srcId="{4590F7D2-1BF9-5E45-A84E-AD9BEC6226A5}" destId="{063DB6DB-A013-9443-9857-5C75CFFC68A4}" srcOrd="5" destOrd="0" parTransId="{153CE0FD-441C-E44E-B11D-FDB485F6DA47}" sibTransId="{563E112E-F861-8947-A3E3-37CFC1CCB59D}"/>
    <dgm:cxn modelId="{25A79C64-5E9C-40D6-A1ED-17F886FBAABA}" type="presOf" srcId="{ECEAEB1D-63A6-AF42-943D-10BF54E9B54B}" destId="{B03802EB-4497-4AFF-BF72-EAFFF2021671}" srcOrd="0" destOrd="0" presId="urn:microsoft.com/office/officeart/2005/8/layout/default"/>
    <dgm:cxn modelId="{768FF068-C31B-4840-8E94-3ADAE6A1252C}" srcId="{4590F7D2-1BF9-5E45-A84E-AD9BEC6226A5}" destId="{A0C4AD8C-85CE-8649-ADC4-ECACD387203B}" srcOrd="0" destOrd="0" parTransId="{369E1EFE-863F-B242-86A3-16972518A696}" sibTransId="{88D188EC-A769-8C46-9FA2-5AB93BDD73C2}"/>
    <dgm:cxn modelId="{D8638C70-69B7-41D6-98CE-70628B9FB53C}" type="presOf" srcId="{1DA454DD-5EE3-D243-B2C1-716FCE4D9C61}" destId="{DB2AAF27-CD0A-4601-A31C-A69568E2A4DE}" srcOrd="0" destOrd="0" presId="urn:microsoft.com/office/officeart/2005/8/layout/default"/>
    <dgm:cxn modelId="{F84B6E8B-F62F-4F4D-8E7E-D3B30DF2BB45}" srcId="{4590F7D2-1BF9-5E45-A84E-AD9BEC6226A5}" destId="{86165133-55F3-7D40-BB8B-ADCE90258475}" srcOrd="2" destOrd="0" parTransId="{B304B92D-B134-2B41-838B-1E0785B501B2}" sibTransId="{970ABF2F-BCD0-204D-BDA1-51EE1655B8BF}"/>
    <dgm:cxn modelId="{52AAAAAC-2D6A-E84F-A718-3B514F01DBFE}" srcId="{4590F7D2-1BF9-5E45-A84E-AD9BEC6226A5}" destId="{9C03848A-B658-4F49-B495-505212F33504}" srcOrd="4" destOrd="0" parTransId="{0EF23DDD-4BAF-5F47-9BDC-C772497A064A}" sibTransId="{65CC3586-7148-7643-BCA5-31AA5924FD39}"/>
    <dgm:cxn modelId="{43AB60AE-7077-415A-AFB6-392A71E5A7AE}" type="presOf" srcId="{4590F7D2-1BF9-5E45-A84E-AD9BEC6226A5}" destId="{C487734D-4468-4E1B-BBA7-F1C596EC9C21}" srcOrd="0" destOrd="0" presId="urn:microsoft.com/office/officeart/2005/8/layout/default"/>
    <dgm:cxn modelId="{1A9128C6-A4E4-3542-8F5C-40EE301032BC}" srcId="{4590F7D2-1BF9-5E45-A84E-AD9BEC6226A5}" destId="{2A4AFCF8-FF5E-1448-99B3-1A54A9EFCB6C}" srcOrd="7" destOrd="0" parTransId="{308BAB3F-2664-1340-B9FF-598A8A3F2ED5}" sibTransId="{E1E1723E-501C-C24C-9664-2186635AE642}"/>
    <dgm:cxn modelId="{91148FC9-00F3-4FFD-B94A-66E66829DF4B}" type="presOf" srcId="{2A4AFCF8-FF5E-1448-99B3-1A54A9EFCB6C}" destId="{E54E602C-15F1-41B9-8B35-4FF43313B029}" srcOrd="0" destOrd="0" presId="urn:microsoft.com/office/officeart/2005/8/layout/default"/>
    <dgm:cxn modelId="{55BE42D9-874F-4320-8398-7CD73AF6949C}" type="presOf" srcId="{B0425881-0B90-F843-B5FD-CD0FC14C3769}" destId="{13B90EDD-993A-4EAB-9663-B25F3FF88174}" srcOrd="0" destOrd="0" presId="urn:microsoft.com/office/officeart/2005/8/layout/default"/>
    <dgm:cxn modelId="{E3F052ED-3B11-4747-A080-68B84B1FA335}" srcId="{4590F7D2-1BF9-5E45-A84E-AD9BEC6226A5}" destId="{1DA454DD-5EE3-D243-B2C1-716FCE4D9C61}" srcOrd="3" destOrd="0" parTransId="{C68ACE78-38F5-ED44-8452-AE8226250B24}" sibTransId="{8F8E9063-98AA-974B-84A0-261FD7000A6A}"/>
    <dgm:cxn modelId="{C76220F9-9D40-214C-9413-7DE5485B44E7}" srcId="{4590F7D2-1BF9-5E45-A84E-AD9BEC6226A5}" destId="{ECEAEB1D-63A6-AF42-943D-10BF54E9B54B}" srcOrd="6" destOrd="0" parTransId="{E487C83E-81FC-8943-8F08-46B331C26217}" sibTransId="{663077FD-960D-094D-84A8-1BA0B151771E}"/>
    <dgm:cxn modelId="{3BF78A20-3C7E-42AF-BB6C-8EE71743EAC2}" type="presParOf" srcId="{C487734D-4468-4E1B-BBA7-F1C596EC9C21}" destId="{A31A4803-8A70-4D40-9EA4-0998A31EFA7A}" srcOrd="0" destOrd="0" presId="urn:microsoft.com/office/officeart/2005/8/layout/default"/>
    <dgm:cxn modelId="{07CBEF7C-F494-47F3-AFA1-358CE6330DDE}" type="presParOf" srcId="{C487734D-4468-4E1B-BBA7-F1C596EC9C21}" destId="{A3562976-EC38-4042-A61C-BD5DBF40203B}" srcOrd="1" destOrd="0" presId="urn:microsoft.com/office/officeart/2005/8/layout/default"/>
    <dgm:cxn modelId="{BE0FC94E-D1AB-476C-9AAD-42AA9FEC1622}" type="presParOf" srcId="{C487734D-4468-4E1B-BBA7-F1C596EC9C21}" destId="{13B90EDD-993A-4EAB-9663-B25F3FF88174}" srcOrd="2" destOrd="0" presId="urn:microsoft.com/office/officeart/2005/8/layout/default"/>
    <dgm:cxn modelId="{90B7E287-B363-468B-B25B-B77BF9F9E32D}" type="presParOf" srcId="{C487734D-4468-4E1B-BBA7-F1C596EC9C21}" destId="{E8C63CE4-F87D-43D0-B21C-1CD268847EAE}" srcOrd="3" destOrd="0" presId="urn:microsoft.com/office/officeart/2005/8/layout/default"/>
    <dgm:cxn modelId="{EC58B1FA-4B76-4768-912C-4EDAF1DD0847}" type="presParOf" srcId="{C487734D-4468-4E1B-BBA7-F1C596EC9C21}" destId="{9209F2D7-FA6A-4A91-8F7B-69E91C8231D9}" srcOrd="4" destOrd="0" presId="urn:microsoft.com/office/officeart/2005/8/layout/default"/>
    <dgm:cxn modelId="{E3975D74-9EA1-4A02-B84D-9847053761C0}" type="presParOf" srcId="{C487734D-4468-4E1B-BBA7-F1C596EC9C21}" destId="{E57D00EE-DDBE-493C-9FDE-10BD62FA4022}" srcOrd="5" destOrd="0" presId="urn:microsoft.com/office/officeart/2005/8/layout/default"/>
    <dgm:cxn modelId="{F75E95DF-16DE-4632-8903-927D8D952F12}" type="presParOf" srcId="{C487734D-4468-4E1B-BBA7-F1C596EC9C21}" destId="{DB2AAF27-CD0A-4601-A31C-A69568E2A4DE}" srcOrd="6" destOrd="0" presId="urn:microsoft.com/office/officeart/2005/8/layout/default"/>
    <dgm:cxn modelId="{EBF04F2E-DE87-4EAE-9EFD-E2BCA3266BB8}" type="presParOf" srcId="{C487734D-4468-4E1B-BBA7-F1C596EC9C21}" destId="{2CEEC091-F73F-4DDE-BCEC-489C8FCD2D3F}" srcOrd="7" destOrd="0" presId="urn:microsoft.com/office/officeart/2005/8/layout/default"/>
    <dgm:cxn modelId="{103E312A-A988-4C19-B9D5-829AB434D84F}" type="presParOf" srcId="{C487734D-4468-4E1B-BBA7-F1C596EC9C21}" destId="{5CECB61C-977D-430E-AAE4-61982E533F91}" srcOrd="8" destOrd="0" presId="urn:microsoft.com/office/officeart/2005/8/layout/default"/>
    <dgm:cxn modelId="{3C3F41C9-0554-41D3-818C-33F3CA394F79}" type="presParOf" srcId="{C487734D-4468-4E1B-BBA7-F1C596EC9C21}" destId="{60DBAD3E-8758-4A1B-A0E7-F8C266CF3652}" srcOrd="9" destOrd="0" presId="urn:microsoft.com/office/officeart/2005/8/layout/default"/>
    <dgm:cxn modelId="{8E536418-4435-45E6-BE6E-0EF3D61D3F5E}" type="presParOf" srcId="{C487734D-4468-4E1B-BBA7-F1C596EC9C21}" destId="{0B35531B-680D-4175-8D81-782C2A2C19ED}" srcOrd="10" destOrd="0" presId="urn:microsoft.com/office/officeart/2005/8/layout/default"/>
    <dgm:cxn modelId="{D215E8F0-7EEB-4057-A653-05E50D73A09C}" type="presParOf" srcId="{C487734D-4468-4E1B-BBA7-F1C596EC9C21}" destId="{C6E7AD37-4F90-480A-981A-4F98ACFD127E}" srcOrd="11" destOrd="0" presId="urn:microsoft.com/office/officeart/2005/8/layout/default"/>
    <dgm:cxn modelId="{18778422-ACD9-4022-AD60-E61FBAE587CE}" type="presParOf" srcId="{C487734D-4468-4E1B-BBA7-F1C596EC9C21}" destId="{B03802EB-4497-4AFF-BF72-EAFFF2021671}" srcOrd="12" destOrd="0" presId="urn:microsoft.com/office/officeart/2005/8/layout/default"/>
    <dgm:cxn modelId="{5F73809F-903E-469D-899D-3FA2EAA8F1B3}" type="presParOf" srcId="{C487734D-4468-4E1B-BBA7-F1C596EC9C21}" destId="{7C2B7520-083C-4642-8AD1-8B455E35ACAB}" srcOrd="13" destOrd="0" presId="urn:microsoft.com/office/officeart/2005/8/layout/default"/>
    <dgm:cxn modelId="{48ABB6E5-72DC-4F0F-BA7E-47D147C59F6E}" type="presParOf" srcId="{C487734D-4468-4E1B-BBA7-F1C596EC9C21}" destId="{E54E602C-15F1-41B9-8B35-4FF43313B02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112E3E-A789-4D96-8B6A-8877B164D891}" type="doc">
      <dgm:prSet loTypeId="urn:microsoft.com/office/officeart/2016/7/layout/LinearBlockProcessNumbered" loCatId="process" qsTypeId="urn:microsoft.com/office/officeart/2005/8/quickstyle/simple4" qsCatId="simple" csTypeId="urn:microsoft.com/office/officeart/2005/8/colors/accent0_3" csCatId="mainScheme" phldr="1"/>
      <dgm:spPr/>
      <dgm:t>
        <a:bodyPr/>
        <a:lstStyle/>
        <a:p>
          <a:endParaRPr lang="en-US"/>
        </a:p>
      </dgm:t>
    </dgm:pt>
    <dgm:pt modelId="{178F26A6-4AB3-4663-B6E0-14D333B875BB}">
      <dgm:prSet/>
      <dgm:spPr/>
      <dgm:t>
        <a:bodyPr/>
        <a:lstStyle/>
        <a:p>
          <a:r>
            <a:rPr lang="en-US"/>
            <a:t>The setting: When and where does the story take place?</a:t>
          </a:r>
        </a:p>
      </dgm:t>
    </dgm:pt>
    <dgm:pt modelId="{9A6B3D38-AE76-45F5-A7C3-129E20A3662F}" type="parTrans" cxnId="{129D498D-A9E7-430D-B765-03DCABB22406}">
      <dgm:prSet/>
      <dgm:spPr/>
      <dgm:t>
        <a:bodyPr/>
        <a:lstStyle/>
        <a:p>
          <a:endParaRPr lang="en-US"/>
        </a:p>
      </dgm:t>
    </dgm:pt>
    <dgm:pt modelId="{A4EE8FA9-70DD-4453-8E92-5FF9C219C2C8}" type="sibTrans" cxnId="{129D498D-A9E7-430D-B765-03DCABB22406}">
      <dgm:prSet phldrT="01" phldr="0"/>
      <dgm:spPr/>
      <dgm:t>
        <a:bodyPr/>
        <a:lstStyle/>
        <a:p>
          <a:r>
            <a:rPr lang="en-US"/>
            <a:t>01</a:t>
          </a:r>
        </a:p>
      </dgm:t>
    </dgm:pt>
    <dgm:pt modelId="{8B8530CB-156D-4269-8D88-642DCE7163EE}">
      <dgm:prSet/>
      <dgm:spPr/>
      <dgm:t>
        <a:bodyPr/>
        <a:lstStyle/>
        <a:p>
          <a:r>
            <a:rPr lang="en-US"/>
            <a:t>The main character: Who is driving the action? </a:t>
          </a:r>
        </a:p>
      </dgm:t>
    </dgm:pt>
    <dgm:pt modelId="{3687F534-0E5F-46FE-BCF5-F8075D0C85BD}" type="parTrans" cxnId="{7D6593BF-7E96-4D7B-9F25-4086F96BB422}">
      <dgm:prSet/>
      <dgm:spPr/>
      <dgm:t>
        <a:bodyPr/>
        <a:lstStyle/>
        <a:p>
          <a:endParaRPr lang="en-US"/>
        </a:p>
      </dgm:t>
    </dgm:pt>
    <dgm:pt modelId="{AFA4378B-2056-4CDF-B98D-0796AB57FA7A}" type="sibTrans" cxnId="{7D6593BF-7E96-4D7B-9F25-4086F96BB422}">
      <dgm:prSet phldrT="02" phldr="0"/>
      <dgm:spPr/>
      <dgm:t>
        <a:bodyPr/>
        <a:lstStyle/>
        <a:p>
          <a:r>
            <a:rPr lang="en-US"/>
            <a:t>02</a:t>
          </a:r>
        </a:p>
      </dgm:t>
    </dgm:pt>
    <dgm:pt modelId="{03965DFD-9E10-4EC1-8947-CC30D065E76C}">
      <dgm:prSet/>
      <dgm:spPr/>
      <dgm:t>
        <a:bodyPr/>
        <a:lstStyle/>
        <a:p>
          <a:r>
            <a:rPr lang="en-US"/>
            <a:t>The imbalance: Why is it necessary, what has changed?</a:t>
          </a:r>
        </a:p>
      </dgm:t>
    </dgm:pt>
    <dgm:pt modelId="{A2978855-B052-4D10-8308-95FC6750DF64}" type="parTrans" cxnId="{EC53E1D1-3675-40F9-A401-48266CD55D82}">
      <dgm:prSet/>
      <dgm:spPr/>
      <dgm:t>
        <a:bodyPr/>
        <a:lstStyle/>
        <a:p>
          <a:endParaRPr lang="en-US"/>
        </a:p>
      </dgm:t>
    </dgm:pt>
    <dgm:pt modelId="{F43D3934-5847-4A9E-919B-2809CAB49168}" type="sibTrans" cxnId="{EC53E1D1-3675-40F9-A401-48266CD55D82}">
      <dgm:prSet phldrT="03" phldr="0"/>
      <dgm:spPr/>
      <dgm:t>
        <a:bodyPr/>
        <a:lstStyle/>
        <a:p>
          <a:r>
            <a:rPr lang="en-US"/>
            <a:t>03</a:t>
          </a:r>
        </a:p>
      </dgm:t>
    </dgm:pt>
    <dgm:pt modelId="{33072AD7-E2C2-4C1F-8155-915920870919}">
      <dgm:prSet/>
      <dgm:spPr/>
      <dgm:t>
        <a:bodyPr/>
        <a:lstStyle/>
        <a:p>
          <a:r>
            <a:rPr lang="en-US"/>
            <a:t>The balance: What do you want to see happen?</a:t>
          </a:r>
        </a:p>
      </dgm:t>
    </dgm:pt>
    <dgm:pt modelId="{CE6DDE26-D41F-485D-ACF5-648A3B986C81}" type="parTrans" cxnId="{CD8E7892-2579-4AC4-9731-EBAE1449F49A}">
      <dgm:prSet/>
      <dgm:spPr/>
      <dgm:t>
        <a:bodyPr/>
        <a:lstStyle/>
        <a:p>
          <a:endParaRPr lang="en-US"/>
        </a:p>
      </dgm:t>
    </dgm:pt>
    <dgm:pt modelId="{B2555F35-BD10-4F73-8685-7A7BD6BC9D76}" type="sibTrans" cxnId="{CD8E7892-2579-4AC4-9731-EBAE1449F49A}">
      <dgm:prSet phldrT="04" phldr="0"/>
      <dgm:spPr/>
      <dgm:t>
        <a:bodyPr/>
        <a:lstStyle/>
        <a:p>
          <a:r>
            <a:rPr lang="en-US"/>
            <a:t>04</a:t>
          </a:r>
        </a:p>
      </dgm:t>
    </dgm:pt>
    <dgm:pt modelId="{DD67AC96-B399-4203-B870-2C425134E54F}">
      <dgm:prSet/>
      <dgm:spPr/>
      <dgm:t>
        <a:bodyPr/>
        <a:lstStyle/>
        <a:p>
          <a:r>
            <a:rPr lang="en-US"/>
            <a:t>The solution: How will you bring about the changes?</a:t>
          </a:r>
        </a:p>
      </dgm:t>
    </dgm:pt>
    <dgm:pt modelId="{B69FD96D-273B-4274-BA11-36CC60DEAA64}" type="parTrans" cxnId="{13D739C9-7D64-4C79-87CE-1C2DC3A95276}">
      <dgm:prSet/>
      <dgm:spPr/>
      <dgm:t>
        <a:bodyPr/>
        <a:lstStyle/>
        <a:p>
          <a:endParaRPr lang="en-US"/>
        </a:p>
      </dgm:t>
    </dgm:pt>
    <dgm:pt modelId="{2B14C46D-904D-43D9-B36D-04E437F36F15}" type="sibTrans" cxnId="{13D739C9-7D64-4C79-87CE-1C2DC3A95276}">
      <dgm:prSet phldrT="05" phldr="0"/>
      <dgm:spPr/>
      <dgm:t>
        <a:bodyPr/>
        <a:lstStyle/>
        <a:p>
          <a:r>
            <a:rPr lang="en-US"/>
            <a:t>05</a:t>
          </a:r>
        </a:p>
      </dgm:t>
    </dgm:pt>
    <dgm:pt modelId="{140B8425-630D-495B-9E44-BDEC10F81B60}" type="pres">
      <dgm:prSet presAssocID="{25112E3E-A789-4D96-8B6A-8877B164D891}" presName="Name0" presStyleCnt="0">
        <dgm:presLayoutVars>
          <dgm:animLvl val="lvl"/>
          <dgm:resizeHandles val="exact"/>
        </dgm:presLayoutVars>
      </dgm:prSet>
      <dgm:spPr/>
    </dgm:pt>
    <dgm:pt modelId="{B42D35B8-6DDE-41E1-B2D2-B22E98902190}" type="pres">
      <dgm:prSet presAssocID="{178F26A6-4AB3-4663-B6E0-14D333B875BB}" presName="compositeNode" presStyleCnt="0">
        <dgm:presLayoutVars>
          <dgm:bulletEnabled val="1"/>
        </dgm:presLayoutVars>
      </dgm:prSet>
      <dgm:spPr/>
    </dgm:pt>
    <dgm:pt modelId="{1DEDC45C-D767-4C95-965A-54B0A2F8E050}" type="pres">
      <dgm:prSet presAssocID="{178F26A6-4AB3-4663-B6E0-14D333B875BB}" presName="bgRect" presStyleLbl="alignNode1" presStyleIdx="0" presStyleCnt="5"/>
      <dgm:spPr/>
    </dgm:pt>
    <dgm:pt modelId="{4651B2D8-5E20-427F-8635-BD2ECAC51BA7}" type="pres">
      <dgm:prSet presAssocID="{A4EE8FA9-70DD-4453-8E92-5FF9C219C2C8}" presName="sibTransNodeRect" presStyleLbl="alignNode1" presStyleIdx="0" presStyleCnt="5">
        <dgm:presLayoutVars>
          <dgm:chMax val="0"/>
          <dgm:bulletEnabled val="1"/>
        </dgm:presLayoutVars>
      </dgm:prSet>
      <dgm:spPr/>
    </dgm:pt>
    <dgm:pt modelId="{D7CFA036-804E-4692-8212-DF903FCC5E03}" type="pres">
      <dgm:prSet presAssocID="{178F26A6-4AB3-4663-B6E0-14D333B875BB}" presName="nodeRect" presStyleLbl="alignNode1" presStyleIdx="0" presStyleCnt="5">
        <dgm:presLayoutVars>
          <dgm:bulletEnabled val="1"/>
        </dgm:presLayoutVars>
      </dgm:prSet>
      <dgm:spPr/>
    </dgm:pt>
    <dgm:pt modelId="{67E7EB6C-DDA3-46C9-BAB1-577820016A59}" type="pres">
      <dgm:prSet presAssocID="{A4EE8FA9-70DD-4453-8E92-5FF9C219C2C8}" presName="sibTrans" presStyleCnt="0"/>
      <dgm:spPr/>
    </dgm:pt>
    <dgm:pt modelId="{3BEA1080-59A8-4911-825F-B76368AED5F7}" type="pres">
      <dgm:prSet presAssocID="{8B8530CB-156D-4269-8D88-642DCE7163EE}" presName="compositeNode" presStyleCnt="0">
        <dgm:presLayoutVars>
          <dgm:bulletEnabled val="1"/>
        </dgm:presLayoutVars>
      </dgm:prSet>
      <dgm:spPr/>
    </dgm:pt>
    <dgm:pt modelId="{022C87AC-8F21-4E1D-991D-8BD1394578C3}" type="pres">
      <dgm:prSet presAssocID="{8B8530CB-156D-4269-8D88-642DCE7163EE}" presName="bgRect" presStyleLbl="alignNode1" presStyleIdx="1" presStyleCnt="5"/>
      <dgm:spPr/>
    </dgm:pt>
    <dgm:pt modelId="{125B41A2-52FB-4A0A-80CE-C58F898E7E2E}" type="pres">
      <dgm:prSet presAssocID="{AFA4378B-2056-4CDF-B98D-0796AB57FA7A}" presName="sibTransNodeRect" presStyleLbl="alignNode1" presStyleIdx="1" presStyleCnt="5">
        <dgm:presLayoutVars>
          <dgm:chMax val="0"/>
          <dgm:bulletEnabled val="1"/>
        </dgm:presLayoutVars>
      </dgm:prSet>
      <dgm:spPr/>
    </dgm:pt>
    <dgm:pt modelId="{CF6ECBF5-DED9-44CD-8B5C-9F14EF6DC4F5}" type="pres">
      <dgm:prSet presAssocID="{8B8530CB-156D-4269-8D88-642DCE7163EE}" presName="nodeRect" presStyleLbl="alignNode1" presStyleIdx="1" presStyleCnt="5">
        <dgm:presLayoutVars>
          <dgm:bulletEnabled val="1"/>
        </dgm:presLayoutVars>
      </dgm:prSet>
      <dgm:spPr/>
    </dgm:pt>
    <dgm:pt modelId="{0D88B50F-9FA6-42EE-BF1A-FC0EFA5CF3C6}" type="pres">
      <dgm:prSet presAssocID="{AFA4378B-2056-4CDF-B98D-0796AB57FA7A}" presName="sibTrans" presStyleCnt="0"/>
      <dgm:spPr/>
    </dgm:pt>
    <dgm:pt modelId="{EDFF8F07-2E13-4096-9B5C-1DD032284CBA}" type="pres">
      <dgm:prSet presAssocID="{03965DFD-9E10-4EC1-8947-CC30D065E76C}" presName="compositeNode" presStyleCnt="0">
        <dgm:presLayoutVars>
          <dgm:bulletEnabled val="1"/>
        </dgm:presLayoutVars>
      </dgm:prSet>
      <dgm:spPr/>
    </dgm:pt>
    <dgm:pt modelId="{A4004BA3-4A2A-4137-AAE1-BB45873A06EB}" type="pres">
      <dgm:prSet presAssocID="{03965DFD-9E10-4EC1-8947-CC30D065E76C}" presName="bgRect" presStyleLbl="alignNode1" presStyleIdx="2" presStyleCnt="5"/>
      <dgm:spPr/>
    </dgm:pt>
    <dgm:pt modelId="{64AB067A-D38A-42EC-A8C1-EE71E4B1C96F}" type="pres">
      <dgm:prSet presAssocID="{F43D3934-5847-4A9E-919B-2809CAB49168}" presName="sibTransNodeRect" presStyleLbl="alignNode1" presStyleIdx="2" presStyleCnt="5">
        <dgm:presLayoutVars>
          <dgm:chMax val="0"/>
          <dgm:bulletEnabled val="1"/>
        </dgm:presLayoutVars>
      </dgm:prSet>
      <dgm:spPr/>
    </dgm:pt>
    <dgm:pt modelId="{FE447F3E-E31C-4D50-96FF-868657DFF270}" type="pres">
      <dgm:prSet presAssocID="{03965DFD-9E10-4EC1-8947-CC30D065E76C}" presName="nodeRect" presStyleLbl="alignNode1" presStyleIdx="2" presStyleCnt="5">
        <dgm:presLayoutVars>
          <dgm:bulletEnabled val="1"/>
        </dgm:presLayoutVars>
      </dgm:prSet>
      <dgm:spPr/>
    </dgm:pt>
    <dgm:pt modelId="{1ACE3D39-E624-449E-BC3B-4C3341893B4D}" type="pres">
      <dgm:prSet presAssocID="{F43D3934-5847-4A9E-919B-2809CAB49168}" presName="sibTrans" presStyleCnt="0"/>
      <dgm:spPr/>
    </dgm:pt>
    <dgm:pt modelId="{7485DD86-E9A0-45C0-B882-6A2BD1E6A552}" type="pres">
      <dgm:prSet presAssocID="{33072AD7-E2C2-4C1F-8155-915920870919}" presName="compositeNode" presStyleCnt="0">
        <dgm:presLayoutVars>
          <dgm:bulletEnabled val="1"/>
        </dgm:presLayoutVars>
      </dgm:prSet>
      <dgm:spPr/>
    </dgm:pt>
    <dgm:pt modelId="{BC647A1D-3A0F-43E9-9407-8F806228AAB8}" type="pres">
      <dgm:prSet presAssocID="{33072AD7-E2C2-4C1F-8155-915920870919}" presName="bgRect" presStyleLbl="alignNode1" presStyleIdx="3" presStyleCnt="5"/>
      <dgm:spPr/>
    </dgm:pt>
    <dgm:pt modelId="{74A57842-44E0-4286-B451-AE54EA8DDBC1}" type="pres">
      <dgm:prSet presAssocID="{B2555F35-BD10-4F73-8685-7A7BD6BC9D76}" presName="sibTransNodeRect" presStyleLbl="alignNode1" presStyleIdx="3" presStyleCnt="5">
        <dgm:presLayoutVars>
          <dgm:chMax val="0"/>
          <dgm:bulletEnabled val="1"/>
        </dgm:presLayoutVars>
      </dgm:prSet>
      <dgm:spPr/>
    </dgm:pt>
    <dgm:pt modelId="{60CF8B77-61B5-4F34-BCEE-39D5E695F72B}" type="pres">
      <dgm:prSet presAssocID="{33072AD7-E2C2-4C1F-8155-915920870919}" presName="nodeRect" presStyleLbl="alignNode1" presStyleIdx="3" presStyleCnt="5">
        <dgm:presLayoutVars>
          <dgm:bulletEnabled val="1"/>
        </dgm:presLayoutVars>
      </dgm:prSet>
      <dgm:spPr/>
    </dgm:pt>
    <dgm:pt modelId="{82DAB9B2-A2D9-4742-AD29-C77C3AF47530}" type="pres">
      <dgm:prSet presAssocID="{B2555F35-BD10-4F73-8685-7A7BD6BC9D76}" presName="sibTrans" presStyleCnt="0"/>
      <dgm:spPr/>
    </dgm:pt>
    <dgm:pt modelId="{6377DB8A-2069-4C31-8F01-E017B596D3DD}" type="pres">
      <dgm:prSet presAssocID="{DD67AC96-B399-4203-B870-2C425134E54F}" presName="compositeNode" presStyleCnt="0">
        <dgm:presLayoutVars>
          <dgm:bulletEnabled val="1"/>
        </dgm:presLayoutVars>
      </dgm:prSet>
      <dgm:spPr/>
    </dgm:pt>
    <dgm:pt modelId="{68FEC612-1F95-4349-B19D-D981AB89769B}" type="pres">
      <dgm:prSet presAssocID="{DD67AC96-B399-4203-B870-2C425134E54F}" presName="bgRect" presStyleLbl="alignNode1" presStyleIdx="4" presStyleCnt="5"/>
      <dgm:spPr/>
    </dgm:pt>
    <dgm:pt modelId="{2FE6288E-F808-4B1C-98BD-EE59B6A8C1B8}" type="pres">
      <dgm:prSet presAssocID="{2B14C46D-904D-43D9-B36D-04E437F36F15}" presName="sibTransNodeRect" presStyleLbl="alignNode1" presStyleIdx="4" presStyleCnt="5">
        <dgm:presLayoutVars>
          <dgm:chMax val="0"/>
          <dgm:bulletEnabled val="1"/>
        </dgm:presLayoutVars>
      </dgm:prSet>
      <dgm:spPr/>
    </dgm:pt>
    <dgm:pt modelId="{E48D286C-33DD-4D5D-924B-3A651D291C4B}" type="pres">
      <dgm:prSet presAssocID="{DD67AC96-B399-4203-B870-2C425134E54F}" presName="nodeRect" presStyleLbl="alignNode1" presStyleIdx="4" presStyleCnt="5">
        <dgm:presLayoutVars>
          <dgm:bulletEnabled val="1"/>
        </dgm:presLayoutVars>
      </dgm:prSet>
      <dgm:spPr/>
    </dgm:pt>
  </dgm:ptLst>
  <dgm:cxnLst>
    <dgm:cxn modelId="{1ADCC408-A606-44FD-94A2-57A8AA8507E9}" type="presOf" srcId="{33072AD7-E2C2-4C1F-8155-915920870919}" destId="{60CF8B77-61B5-4F34-BCEE-39D5E695F72B}" srcOrd="1" destOrd="0" presId="urn:microsoft.com/office/officeart/2016/7/layout/LinearBlockProcessNumbered"/>
    <dgm:cxn modelId="{87726C0F-D336-4A0C-B900-52115B4A27C6}" type="presOf" srcId="{33072AD7-E2C2-4C1F-8155-915920870919}" destId="{BC647A1D-3A0F-43E9-9407-8F806228AAB8}" srcOrd="0" destOrd="0" presId="urn:microsoft.com/office/officeart/2016/7/layout/LinearBlockProcessNumbered"/>
    <dgm:cxn modelId="{3C2D5027-C70C-4D14-B0D0-DA3C2D3A5596}" type="presOf" srcId="{B2555F35-BD10-4F73-8685-7A7BD6BC9D76}" destId="{74A57842-44E0-4286-B451-AE54EA8DDBC1}" srcOrd="0" destOrd="0" presId="urn:microsoft.com/office/officeart/2016/7/layout/LinearBlockProcessNumbered"/>
    <dgm:cxn modelId="{F676832D-4F41-40AA-838C-250466C20FD5}" type="presOf" srcId="{8B8530CB-156D-4269-8D88-642DCE7163EE}" destId="{022C87AC-8F21-4E1D-991D-8BD1394578C3}" srcOrd="0" destOrd="0" presId="urn:microsoft.com/office/officeart/2016/7/layout/LinearBlockProcessNumbered"/>
    <dgm:cxn modelId="{DC828166-9EEC-4F84-AF88-53C9A1CCFC2F}" type="presOf" srcId="{DD67AC96-B399-4203-B870-2C425134E54F}" destId="{E48D286C-33DD-4D5D-924B-3A651D291C4B}" srcOrd="1" destOrd="0" presId="urn:microsoft.com/office/officeart/2016/7/layout/LinearBlockProcessNumbered"/>
    <dgm:cxn modelId="{5103474D-BD14-494E-B974-C7E78DD83434}" type="presOf" srcId="{F43D3934-5847-4A9E-919B-2809CAB49168}" destId="{64AB067A-D38A-42EC-A8C1-EE71E4B1C96F}" srcOrd="0" destOrd="0" presId="urn:microsoft.com/office/officeart/2016/7/layout/LinearBlockProcessNumbered"/>
    <dgm:cxn modelId="{AACB9C89-96CE-4BE6-87D0-C7580EBDED50}" type="presOf" srcId="{25112E3E-A789-4D96-8B6A-8877B164D891}" destId="{140B8425-630D-495B-9E44-BDEC10F81B60}" srcOrd="0" destOrd="0" presId="urn:microsoft.com/office/officeart/2016/7/layout/LinearBlockProcessNumbered"/>
    <dgm:cxn modelId="{0A4E6C8C-6AB4-435F-B3F7-DC7DACB14568}" type="presOf" srcId="{2B14C46D-904D-43D9-B36D-04E437F36F15}" destId="{2FE6288E-F808-4B1C-98BD-EE59B6A8C1B8}" srcOrd="0" destOrd="0" presId="urn:microsoft.com/office/officeart/2016/7/layout/LinearBlockProcessNumbered"/>
    <dgm:cxn modelId="{129D498D-A9E7-430D-B765-03DCABB22406}" srcId="{25112E3E-A789-4D96-8B6A-8877B164D891}" destId="{178F26A6-4AB3-4663-B6E0-14D333B875BB}" srcOrd="0" destOrd="0" parTransId="{9A6B3D38-AE76-45F5-A7C3-129E20A3662F}" sibTransId="{A4EE8FA9-70DD-4453-8E92-5FF9C219C2C8}"/>
    <dgm:cxn modelId="{A1AB2091-1DFD-4D16-BAFA-3AED07B8B23A}" type="presOf" srcId="{03965DFD-9E10-4EC1-8947-CC30D065E76C}" destId="{FE447F3E-E31C-4D50-96FF-868657DFF270}" srcOrd="1" destOrd="0" presId="urn:microsoft.com/office/officeart/2016/7/layout/LinearBlockProcessNumbered"/>
    <dgm:cxn modelId="{CD8E7892-2579-4AC4-9731-EBAE1449F49A}" srcId="{25112E3E-A789-4D96-8B6A-8877B164D891}" destId="{33072AD7-E2C2-4C1F-8155-915920870919}" srcOrd="3" destOrd="0" parTransId="{CE6DDE26-D41F-485D-ACF5-648A3B986C81}" sibTransId="{B2555F35-BD10-4F73-8685-7A7BD6BC9D76}"/>
    <dgm:cxn modelId="{9B88C59B-A893-489A-BD39-5A426A964608}" type="presOf" srcId="{AFA4378B-2056-4CDF-B98D-0796AB57FA7A}" destId="{125B41A2-52FB-4A0A-80CE-C58F898E7E2E}" srcOrd="0" destOrd="0" presId="urn:microsoft.com/office/officeart/2016/7/layout/LinearBlockProcessNumbered"/>
    <dgm:cxn modelId="{2BA5B8A1-CE7F-4A9C-A734-7EF8766C23C5}" type="presOf" srcId="{8B8530CB-156D-4269-8D88-642DCE7163EE}" destId="{CF6ECBF5-DED9-44CD-8B5C-9F14EF6DC4F5}" srcOrd="1" destOrd="0" presId="urn:microsoft.com/office/officeart/2016/7/layout/LinearBlockProcessNumbered"/>
    <dgm:cxn modelId="{91BB45A2-701B-41EB-84CE-262162524695}" type="presOf" srcId="{A4EE8FA9-70DD-4453-8E92-5FF9C219C2C8}" destId="{4651B2D8-5E20-427F-8635-BD2ECAC51BA7}" srcOrd="0" destOrd="0" presId="urn:microsoft.com/office/officeart/2016/7/layout/LinearBlockProcessNumbered"/>
    <dgm:cxn modelId="{BB564BB0-B491-4817-8F68-8F6E9F834098}" type="presOf" srcId="{03965DFD-9E10-4EC1-8947-CC30D065E76C}" destId="{A4004BA3-4A2A-4137-AAE1-BB45873A06EB}" srcOrd="0" destOrd="0" presId="urn:microsoft.com/office/officeart/2016/7/layout/LinearBlockProcessNumbered"/>
    <dgm:cxn modelId="{7D6593BF-7E96-4D7B-9F25-4086F96BB422}" srcId="{25112E3E-A789-4D96-8B6A-8877B164D891}" destId="{8B8530CB-156D-4269-8D88-642DCE7163EE}" srcOrd="1" destOrd="0" parTransId="{3687F534-0E5F-46FE-BCF5-F8075D0C85BD}" sibTransId="{AFA4378B-2056-4CDF-B98D-0796AB57FA7A}"/>
    <dgm:cxn modelId="{42A39CBF-F8FA-4699-8EAF-38931BFCAD9C}" type="presOf" srcId="{178F26A6-4AB3-4663-B6E0-14D333B875BB}" destId="{D7CFA036-804E-4692-8212-DF903FCC5E03}" srcOrd="1" destOrd="0" presId="urn:microsoft.com/office/officeart/2016/7/layout/LinearBlockProcessNumbered"/>
    <dgm:cxn modelId="{13D739C9-7D64-4C79-87CE-1C2DC3A95276}" srcId="{25112E3E-A789-4D96-8B6A-8877B164D891}" destId="{DD67AC96-B399-4203-B870-2C425134E54F}" srcOrd="4" destOrd="0" parTransId="{B69FD96D-273B-4274-BA11-36CC60DEAA64}" sibTransId="{2B14C46D-904D-43D9-B36D-04E437F36F15}"/>
    <dgm:cxn modelId="{4ECE29CB-2C6E-49B4-97F9-DD9335E89790}" type="presOf" srcId="{DD67AC96-B399-4203-B870-2C425134E54F}" destId="{68FEC612-1F95-4349-B19D-D981AB89769B}" srcOrd="0" destOrd="0" presId="urn:microsoft.com/office/officeart/2016/7/layout/LinearBlockProcessNumbered"/>
    <dgm:cxn modelId="{EC53E1D1-3675-40F9-A401-48266CD55D82}" srcId="{25112E3E-A789-4D96-8B6A-8877B164D891}" destId="{03965DFD-9E10-4EC1-8947-CC30D065E76C}" srcOrd="2" destOrd="0" parTransId="{A2978855-B052-4D10-8308-95FC6750DF64}" sibTransId="{F43D3934-5847-4A9E-919B-2809CAB49168}"/>
    <dgm:cxn modelId="{EEC231E6-7DB2-458F-80F6-D823DD6B49CD}" type="presOf" srcId="{178F26A6-4AB3-4663-B6E0-14D333B875BB}" destId="{1DEDC45C-D767-4C95-965A-54B0A2F8E050}" srcOrd="0" destOrd="0" presId="urn:microsoft.com/office/officeart/2016/7/layout/LinearBlockProcessNumbered"/>
    <dgm:cxn modelId="{B0899A6E-14EC-4C88-9612-5FE3A7828EA3}" type="presParOf" srcId="{140B8425-630D-495B-9E44-BDEC10F81B60}" destId="{B42D35B8-6DDE-41E1-B2D2-B22E98902190}" srcOrd="0" destOrd="0" presId="urn:microsoft.com/office/officeart/2016/7/layout/LinearBlockProcessNumbered"/>
    <dgm:cxn modelId="{C2B815E3-899B-4B5D-ACF4-EDD603FAB57C}" type="presParOf" srcId="{B42D35B8-6DDE-41E1-B2D2-B22E98902190}" destId="{1DEDC45C-D767-4C95-965A-54B0A2F8E050}" srcOrd="0" destOrd="0" presId="urn:microsoft.com/office/officeart/2016/7/layout/LinearBlockProcessNumbered"/>
    <dgm:cxn modelId="{7A178D15-DB2F-46E3-9D52-7C3FC5407F92}" type="presParOf" srcId="{B42D35B8-6DDE-41E1-B2D2-B22E98902190}" destId="{4651B2D8-5E20-427F-8635-BD2ECAC51BA7}" srcOrd="1" destOrd="0" presId="urn:microsoft.com/office/officeart/2016/7/layout/LinearBlockProcessNumbered"/>
    <dgm:cxn modelId="{821960AF-3BAB-4CB9-A5BC-E7B5C780C8A8}" type="presParOf" srcId="{B42D35B8-6DDE-41E1-B2D2-B22E98902190}" destId="{D7CFA036-804E-4692-8212-DF903FCC5E03}" srcOrd="2" destOrd="0" presId="urn:microsoft.com/office/officeart/2016/7/layout/LinearBlockProcessNumbered"/>
    <dgm:cxn modelId="{4F6DC1D7-A633-4DB0-A129-5D519F21F571}" type="presParOf" srcId="{140B8425-630D-495B-9E44-BDEC10F81B60}" destId="{67E7EB6C-DDA3-46C9-BAB1-577820016A59}" srcOrd="1" destOrd="0" presId="urn:microsoft.com/office/officeart/2016/7/layout/LinearBlockProcessNumbered"/>
    <dgm:cxn modelId="{208FC83D-A481-4F9B-AAEC-DCC252A99020}" type="presParOf" srcId="{140B8425-630D-495B-9E44-BDEC10F81B60}" destId="{3BEA1080-59A8-4911-825F-B76368AED5F7}" srcOrd="2" destOrd="0" presId="urn:microsoft.com/office/officeart/2016/7/layout/LinearBlockProcessNumbered"/>
    <dgm:cxn modelId="{9688999A-5457-48A1-B913-3C9098254223}" type="presParOf" srcId="{3BEA1080-59A8-4911-825F-B76368AED5F7}" destId="{022C87AC-8F21-4E1D-991D-8BD1394578C3}" srcOrd="0" destOrd="0" presId="urn:microsoft.com/office/officeart/2016/7/layout/LinearBlockProcessNumbered"/>
    <dgm:cxn modelId="{BE1F2A89-EA06-460F-ABF1-EA6743E53CE5}" type="presParOf" srcId="{3BEA1080-59A8-4911-825F-B76368AED5F7}" destId="{125B41A2-52FB-4A0A-80CE-C58F898E7E2E}" srcOrd="1" destOrd="0" presId="urn:microsoft.com/office/officeart/2016/7/layout/LinearBlockProcessNumbered"/>
    <dgm:cxn modelId="{6821FE0E-136A-442C-97D5-CF6EF874BFC1}" type="presParOf" srcId="{3BEA1080-59A8-4911-825F-B76368AED5F7}" destId="{CF6ECBF5-DED9-44CD-8B5C-9F14EF6DC4F5}" srcOrd="2" destOrd="0" presId="urn:microsoft.com/office/officeart/2016/7/layout/LinearBlockProcessNumbered"/>
    <dgm:cxn modelId="{3292149E-86C2-4330-9DC4-FCD7F5BAF80D}" type="presParOf" srcId="{140B8425-630D-495B-9E44-BDEC10F81B60}" destId="{0D88B50F-9FA6-42EE-BF1A-FC0EFA5CF3C6}" srcOrd="3" destOrd="0" presId="urn:microsoft.com/office/officeart/2016/7/layout/LinearBlockProcessNumbered"/>
    <dgm:cxn modelId="{1FDC8A96-9167-42A2-B370-7D3AD450C079}" type="presParOf" srcId="{140B8425-630D-495B-9E44-BDEC10F81B60}" destId="{EDFF8F07-2E13-4096-9B5C-1DD032284CBA}" srcOrd="4" destOrd="0" presId="urn:microsoft.com/office/officeart/2016/7/layout/LinearBlockProcessNumbered"/>
    <dgm:cxn modelId="{3F4B6BAE-37D2-4D7D-AB01-534E61244DFE}" type="presParOf" srcId="{EDFF8F07-2E13-4096-9B5C-1DD032284CBA}" destId="{A4004BA3-4A2A-4137-AAE1-BB45873A06EB}" srcOrd="0" destOrd="0" presId="urn:microsoft.com/office/officeart/2016/7/layout/LinearBlockProcessNumbered"/>
    <dgm:cxn modelId="{219CADF7-14F3-4DFD-9A64-16DF09103310}" type="presParOf" srcId="{EDFF8F07-2E13-4096-9B5C-1DD032284CBA}" destId="{64AB067A-D38A-42EC-A8C1-EE71E4B1C96F}" srcOrd="1" destOrd="0" presId="urn:microsoft.com/office/officeart/2016/7/layout/LinearBlockProcessNumbered"/>
    <dgm:cxn modelId="{2F7688C7-A54D-4004-9394-4E0C6CE34BF8}" type="presParOf" srcId="{EDFF8F07-2E13-4096-9B5C-1DD032284CBA}" destId="{FE447F3E-E31C-4D50-96FF-868657DFF270}" srcOrd="2" destOrd="0" presId="urn:microsoft.com/office/officeart/2016/7/layout/LinearBlockProcessNumbered"/>
    <dgm:cxn modelId="{226B3A82-FB4E-49AA-8CA8-4FF3F15B114E}" type="presParOf" srcId="{140B8425-630D-495B-9E44-BDEC10F81B60}" destId="{1ACE3D39-E624-449E-BC3B-4C3341893B4D}" srcOrd="5" destOrd="0" presId="urn:microsoft.com/office/officeart/2016/7/layout/LinearBlockProcessNumbered"/>
    <dgm:cxn modelId="{7C12949A-451B-4B21-A6FB-52419C5104EC}" type="presParOf" srcId="{140B8425-630D-495B-9E44-BDEC10F81B60}" destId="{7485DD86-E9A0-45C0-B882-6A2BD1E6A552}" srcOrd="6" destOrd="0" presId="urn:microsoft.com/office/officeart/2016/7/layout/LinearBlockProcessNumbered"/>
    <dgm:cxn modelId="{F1F74AB3-69C1-4D19-84D9-AEA5B3FD3291}" type="presParOf" srcId="{7485DD86-E9A0-45C0-B882-6A2BD1E6A552}" destId="{BC647A1D-3A0F-43E9-9407-8F806228AAB8}" srcOrd="0" destOrd="0" presId="urn:microsoft.com/office/officeart/2016/7/layout/LinearBlockProcessNumbered"/>
    <dgm:cxn modelId="{14440E45-91D1-4C50-BC68-EB48F8246210}" type="presParOf" srcId="{7485DD86-E9A0-45C0-B882-6A2BD1E6A552}" destId="{74A57842-44E0-4286-B451-AE54EA8DDBC1}" srcOrd="1" destOrd="0" presId="urn:microsoft.com/office/officeart/2016/7/layout/LinearBlockProcessNumbered"/>
    <dgm:cxn modelId="{75D787B2-9F9C-432D-893F-D064A013CFEA}" type="presParOf" srcId="{7485DD86-E9A0-45C0-B882-6A2BD1E6A552}" destId="{60CF8B77-61B5-4F34-BCEE-39D5E695F72B}" srcOrd="2" destOrd="0" presId="urn:microsoft.com/office/officeart/2016/7/layout/LinearBlockProcessNumbered"/>
    <dgm:cxn modelId="{30FF8C21-8D08-4E55-AD18-26A105EDBB69}" type="presParOf" srcId="{140B8425-630D-495B-9E44-BDEC10F81B60}" destId="{82DAB9B2-A2D9-4742-AD29-C77C3AF47530}" srcOrd="7" destOrd="0" presId="urn:microsoft.com/office/officeart/2016/7/layout/LinearBlockProcessNumbered"/>
    <dgm:cxn modelId="{2C3F1D4C-E17A-4E72-9BED-044FE9D2A74A}" type="presParOf" srcId="{140B8425-630D-495B-9E44-BDEC10F81B60}" destId="{6377DB8A-2069-4C31-8F01-E017B596D3DD}" srcOrd="8" destOrd="0" presId="urn:microsoft.com/office/officeart/2016/7/layout/LinearBlockProcessNumbered"/>
    <dgm:cxn modelId="{779F48CA-1C4E-4E99-B488-6A675173F569}" type="presParOf" srcId="{6377DB8A-2069-4C31-8F01-E017B596D3DD}" destId="{68FEC612-1F95-4349-B19D-D981AB89769B}" srcOrd="0" destOrd="0" presId="urn:microsoft.com/office/officeart/2016/7/layout/LinearBlockProcessNumbered"/>
    <dgm:cxn modelId="{AE555026-F776-4EBA-928F-198143D1BE1F}" type="presParOf" srcId="{6377DB8A-2069-4C31-8F01-E017B596D3DD}" destId="{2FE6288E-F808-4B1C-98BD-EE59B6A8C1B8}" srcOrd="1" destOrd="0" presId="urn:microsoft.com/office/officeart/2016/7/layout/LinearBlockProcessNumbered"/>
    <dgm:cxn modelId="{7F758C8B-3D46-4BAF-A291-589C42F22ED0}" type="presParOf" srcId="{6377DB8A-2069-4C31-8F01-E017B596D3DD}" destId="{E48D286C-33DD-4D5D-924B-3A651D291C4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112E3E-A789-4D96-8B6A-8877B164D891}" type="doc">
      <dgm:prSet loTypeId="urn:microsoft.com/office/officeart/2005/8/layout/process4" loCatId="process" qsTypeId="urn:microsoft.com/office/officeart/2005/8/quickstyle/simple2" qsCatId="simple" csTypeId="urn:microsoft.com/office/officeart/2005/8/colors/colorful5" csCatId="colorful" phldr="1"/>
      <dgm:spPr/>
      <dgm:t>
        <a:bodyPr/>
        <a:lstStyle/>
        <a:p>
          <a:endParaRPr lang="en-US"/>
        </a:p>
      </dgm:t>
    </dgm:pt>
    <dgm:pt modelId="{178F26A6-4AB3-4663-B6E0-14D333B875BB}">
      <dgm:prSet custT="1"/>
      <dgm:spPr/>
      <dgm:t>
        <a:bodyPr/>
        <a:lstStyle/>
        <a:p>
          <a:r>
            <a:rPr lang="en-US" sz="3200" b="0" i="0" dirty="0">
              <a:solidFill>
                <a:schemeClr val="tx1"/>
              </a:solidFill>
            </a:rPr>
            <a:t>Develop the situation or problem</a:t>
          </a:r>
          <a:endParaRPr lang="en-US" sz="3200" dirty="0">
            <a:solidFill>
              <a:schemeClr val="tx1"/>
            </a:solidFill>
          </a:endParaRPr>
        </a:p>
      </dgm:t>
    </dgm:pt>
    <dgm:pt modelId="{9A6B3D38-AE76-45F5-A7C3-129E20A3662F}" type="parTrans" cxnId="{129D498D-A9E7-430D-B765-03DCABB22406}">
      <dgm:prSet/>
      <dgm:spPr/>
      <dgm:t>
        <a:bodyPr/>
        <a:lstStyle/>
        <a:p>
          <a:endParaRPr lang="en-US"/>
        </a:p>
      </dgm:t>
    </dgm:pt>
    <dgm:pt modelId="{A4EE8FA9-70DD-4453-8E92-5FF9C219C2C8}" type="sibTrans" cxnId="{129D498D-A9E7-430D-B765-03DCABB22406}">
      <dgm:prSet phldrT="1" phldr="0"/>
      <dgm:spPr/>
      <dgm:t>
        <a:bodyPr/>
        <a:lstStyle/>
        <a:p>
          <a:endParaRPr lang="en-US"/>
        </a:p>
      </dgm:t>
    </dgm:pt>
    <dgm:pt modelId="{3A718509-2E51-4AE6-806D-500DC11ABE39}">
      <dgm:prSet custT="1"/>
      <dgm:spPr/>
      <dgm:t>
        <a:bodyPr/>
        <a:lstStyle/>
        <a:p>
          <a:pPr>
            <a:buFont typeface="Arial" panose="020B0604020202020204" pitchFamily="34" charset="0"/>
            <a:buChar char="•"/>
          </a:pPr>
          <a:r>
            <a:rPr lang="en-US" sz="2400" b="0" i="0" dirty="0">
              <a:solidFill>
                <a:schemeClr val="tx1"/>
              </a:solidFill>
            </a:rPr>
            <a:t>Incorporate external context or comparison points.</a:t>
          </a:r>
        </a:p>
      </dgm:t>
    </dgm:pt>
    <dgm:pt modelId="{3C8ECB67-C72C-4B4F-B1D8-6640439B478C}" type="parTrans" cxnId="{4D06B1E2-604D-4539-B052-A66507765520}">
      <dgm:prSet/>
      <dgm:spPr/>
      <dgm:t>
        <a:bodyPr/>
        <a:lstStyle/>
        <a:p>
          <a:endParaRPr lang="en-US"/>
        </a:p>
      </dgm:t>
    </dgm:pt>
    <dgm:pt modelId="{ECACE886-6049-4D5B-9657-4208A1A906A9}" type="sibTrans" cxnId="{4D06B1E2-604D-4539-B052-A66507765520}">
      <dgm:prSet phldrT="2" phldr="0"/>
      <dgm:spPr/>
      <dgm:t>
        <a:bodyPr/>
        <a:lstStyle/>
        <a:p>
          <a:endParaRPr lang="en-US"/>
        </a:p>
      </dgm:t>
    </dgm:pt>
    <dgm:pt modelId="{90B3CAE4-89A0-4745-AA13-910DC79AD69D}">
      <dgm:prSet custT="1"/>
      <dgm:spPr/>
      <dgm:t>
        <a:bodyPr/>
        <a:lstStyle/>
        <a:p>
          <a:pPr>
            <a:buFont typeface="Arial" panose="020B0604020202020204" pitchFamily="34" charset="0"/>
            <a:buChar char="•"/>
          </a:pPr>
          <a:r>
            <a:rPr lang="en-US" sz="2400" b="0" i="0" dirty="0">
              <a:solidFill>
                <a:schemeClr val="tx1"/>
              </a:solidFill>
            </a:rPr>
            <a:t>Give examples that illustrate the issue.</a:t>
          </a:r>
        </a:p>
      </dgm:t>
    </dgm:pt>
    <dgm:pt modelId="{603C18D1-10C0-41A1-99CD-F322D53EB53E}" type="parTrans" cxnId="{AC2CF9FC-41E7-4F70-A5ED-08E648A4F44E}">
      <dgm:prSet/>
      <dgm:spPr/>
      <dgm:t>
        <a:bodyPr/>
        <a:lstStyle/>
        <a:p>
          <a:endParaRPr lang="en-US"/>
        </a:p>
      </dgm:t>
    </dgm:pt>
    <dgm:pt modelId="{7CDE6A74-6C29-4ECA-B49A-A848F343CA08}" type="sibTrans" cxnId="{AC2CF9FC-41E7-4F70-A5ED-08E648A4F44E}">
      <dgm:prSet phldrT="3" phldr="0"/>
      <dgm:spPr/>
      <dgm:t>
        <a:bodyPr/>
        <a:lstStyle/>
        <a:p>
          <a:endParaRPr lang="en-US"/>
        </a:p>
      </dgm:t>
    </dgm:pt>
    <dgm:pt modelId="{E195E23D-DEB3-4F05-A7DA-5B6DE481336F}">
      <dgm:prSet custT="1"/>
      <dgm:spPr/>
      <dgm:t>
        <a:bodyPr/>
        <a:lstStyle/>
        <a:p>
          <a:pPr>
            <a:buFont typeface="Arial" panose="020B0604020202020204" pitchFamily="34" charset="0"/>
            <a:buChar char="•"/>
          </a:pPr>
          <a:r>
            <a:rPr lang="en-US" sz="2400" b="0" i="0" dirty="0">
              <a:solidFill>
                <a:schemeClr val="tx1"/>
              </a:solidFill>
            </a:rPr>
            <a:t>Include data that demonstrates the problem.</a:t>
          </a:r>
        </a:p>
      </dgm:t>
    </dgm:pt>
    <dgm:pt modelId="{E74B9CF4-E3D6-4B1F-9EA8-BE4357883732}" type="parTrans" cxnId="{43B0BD99-C339-4729-BBBA-4239C63B8F9D}">
      <dgm:prSet/>
      <dgm:spPr/>
      <dgm:t>
        <a:bodyPr/>
        <a:lstStyle/>
        <a:p>
          <a:endParaRPr lang="en-US"/>
        </a:p>
      </dgm:t>
    </dgm:pt>
    <dgm:pt modelId="{A7FC28C8-7BCE-4ECB-AEFC-25ECAB7C2940}" type="sibTrans" cxnId="{43B0BD99-C339-4729-BBBA-4239C63B8F9D}">
      <dgm:prSet phldrT="4" phldr="0"/>
      <dgm:spPr/>
      <dgm:t>
        <a:bodyPr/>
        <a:lstStyle/>
        <a:p>
          <a:endParaRPr lang="en-US"/>
        </a:p>
      </dgm:t>
    </dgm:pt>
    <dgm:pt modelId="{36F408D1-9FB9-4EAC-9561-09F534EA38D1}">
      <dgm:prSet custT="1"/>
      <dgm:spPr/>
      <dgm:t>
        <a:bodyPr/>
        <a:lstStyle/>
        <a:p>
          <a:pPr>
            <a:buFont typeface="Arial" panose="020B0604020202020204" pitchFamily="34" charset="0"/>
            <a:buChar char="•"/>
          </a:pPr>
          <a:r>
            <a:rPr lang="en-US" sz="2400" b="0" i="0" dirty="0">
              <a:solidFill>
                <a:schemeClr val="tx1"/>
              </a:solidFill>
            </a:rPr>
            <a:t>Articulate what will happen if no action is taken or no change is made.</a:t>
          </a:r>
        </a:p>
      </dgm:t>
    </dgm:pt>
    <dgm:pt modelId="{0CA18E54-36B1-47D3-B0F9-6F1663287CD4}" type="parTrans" cxnId="{43CE182E-C02B-4F60-B6C7-E5C4878668CF}">
      <dgm:prSet/>
      <dgm:spPr/>
      <dgm:t>
        <a:bodyPr/>
        <a:lstStyle/>
        <a:p>
          <a:endParaRPr lang="en-US"/>
        </a:p>
      </dgm:t>
    </dgm:pt>
    <dgm:pt modelId="{6DED8B85-61E8-4A0C-ADB8-22AF97DF12EE}" type="sibTrans" cxnId="{43CE182E-C02B-4F60-B6C7-E5C4878668CF}">
      <dgm:prSet phldrT="5" phldr="0"/>
      <dgm:spPr/>
      <dgm:t>
        <a:bodyPr/>
        <a:lstStyle/>
        <a:p>
          <a:endParaRPr lang="en-US"/>
        </a:p>
      </dgm:t>
    </dgm:pt>
    <dgm:pt modelId="{388ADF8C-D091-4ACF-83E9-EF70BDF08555}">
      <dgm:prSet custT="1"/>
      <dgm:spPr/>
      <dgm:t>
        <a:bodyPr/>
        <a:lstStyle/>
        <a:p>
          <a:pPr>
            <a:buFont typeface="Arial" panose="020B0604020202020204" pitchFamily="34" charset="0"/>
            <a:buChar char="•"/>
          </a:pPr>
          <a:r>
            <a:rPr lang="en-US" sz="2400" b="0" i="0" dirty="0">
              <a:solidFill>
                <a:schemeClr val="tx1"/>
              </a:solidFill>
            </a:rPr>
            <a:t>Discuss potential options for addressing the problem.</a:t>
          </a:r>
        </a:p>
      </dgm:t>
    </dgm:pt>
    <dgm:pt modelId="{7C9CE939-99C0-40AE-AF33-FBF314852337}" type="parTrans" cxnId="{EBE72327-5F32-4A51-91B9-8D954FF93C31}">
      <dgm:prSet/>
      <dgm:spPr/>
      <dgm:t>
        <a:bodyPr/>
        <a:lstStyle/>
        <a:p>
          <a:endParaRPr lang="en-US"/>
        </a:p>
      </dgm:t>
    </dgm:pt>
    <dgm:pt modelId="{FEEF7B9A-003D-4FF8-9FD1-9899CE6A8F6C}" type="sibTrans" cxnId="{EBE72327-5F32-4A51-91B9-8D954FF93C31}">
      <dgm:prSet phldrT="6" phldr="0"/>
      <dgm:spPr/>
      <dgm:t>
        <a:bodyPr/>
        <a:lstStyle/>
        <a:p>
          <a:endParaRPr lang="en-US"/>
        </a:p>
      </dgm:t>
    </dgm:pt>
    <dgm:pt modelId="{DA68BC3A-3DF4-441F-A245-3776E620AA8F}">
      <dgm:prSet custT="1"/>
      <dgm:spPr/>
      <dgm:t>
        <a:bodyPr/>
        <a:lstStyle/>
        <a:p>
          <a:pPr>
            <a:buFont typeface="Arial" panose="020B0604020202020204" pitchFamily="34" charset="0"/>
            <a:buChar char="•"/>
          </a:pPr>
          <a:r>
            <a:rPr lang="en-US" sz="2400" b="0" i="0" dirty="0">
              <a:solidFill>
                <a:schemeClr val="tx1"/>
              </a:solidFill>
            </a:rPr>
            <a:t>Illustrate the benefits of your recommended solution.</a:t>
          </a:r>
        </a:p>
      </dgm:t>
    </dgm:pt>
    <dgm:pt modelId="{EB3B0857-204C-4B2D-A9F6-0D40D24BFBF7}" type="parTrans" cxnId="{0CECA49A-6630-43A7-8B83-5050A1B3AABD}">
      <dgm:prSet/>
      <dgm:spPr/>
      <dgm:t>
        <a:bodyPr/>
        <a:lstStyle/>
        <a:p>
          <a:endParaRPr lang="en-US"/>
        </a:p>
      </dgm:t>
    </dgm:pt>
    <dgm:pt modelId="{2B631475-CB0C-45B1-A4CF-EFB5B777411C}" type="sibTrans" cxnId="{0CECA49A-6630-43A7-8B83-5050A1B3AABD}">
      <dgm:prSet phldrT="7" phldr="0"/>
      <dgm:spPr/>
      <dgm:t>
        <a:bodyPr/>
        <a:lstStyle/>
        <a:p>
          <a:endParaRPr lang="en-US"/>
        </a:p>
      </dgm:t>
    </dgm:pt>
    <dgm:pt modelId="{872B562F-F657-45E5-AE87-5C3E2376C9B3}">
      <dgm:prSet custT="1"/>
      <dgm:spPr/>
      <dgm:t>
        <a:bodyPr/>
        <a:lstStyle/>
        <a:p>
          <a:pPr>
            <a:buFont typeface="Arial" panose="020B0604020202020204" pitchFamily="34" charset="0"/>
            <a:buChar char="•"/>
          </a:pPr>
          <a:r>
            <a:rPr lang="en-US" sz="2000" b="0" i="0" dirty="0">
              <a:solidFill>
                <a:schemeClr val="tx1"/>
              </a:solidFill>
            </a:rPr>
            <a:t>Make it clear to your audience why they are in a unique position to make a decision or drive action</a:t>
          </a:r>
          <a:r>
            <a:rPr lang="en-US" sz="2400" b="0" i="0" dirty="0">
              <a:solidFill>
                <a:schemeClr val="tx1"/>
              </a:solidFill>
            </a:rPr>
            <a:t>.</a:t>
          </a:r>
        </a:p>
      </dgm:t>
    </dgm:pt>
    <dgm:pt modelId="{C3C49856-0091-427B-85E7-CBA74E5317D1}" type="parTrans" cxnId="{3DA8CBD1-0402-41BA-B656-C4223221B662}">
      <dgm:prSet/>
      <dgm:spPr/>
      <dgm:t>
        <a:bodyPr/>
        <a:lstStyle/>
        <a:p>
          <a:endParaRPr lang="en-US"/>
        </a:p>
      </dgm:t>
    </dgm:pt>
    <dgm:pt modelId="{2B201020-0D6D-4801-931F-691B70C97178}" type="sibTrans" cxnId="{3DA8CBD1-0402-41BA-B656-C4223221B662}">
      <dgm:prSet phldrT="8" phldr="0"/>
      <dgm:spPr/>
      <dgm:t>
        <a:bodyPr/>
        <a:lstStyle/>
        <a:p>
          <a:endParaRPr lang="en-US"/>
        </a:p>
      </dgm:t>
    </dgm:pt>
    <dgm:pt modelId="{7DAA423C-9A72-4127-9E82-D485415BF62C}" type="pres">
      <dgm:prSet presAssocID="{25112E3E-A789-4D96-8B6A-8877B164D891}" presName="Name0" presStyleCnt="0">
        <dgm:presLayoutVars>
          <dgm:dir/>
          <dgm:animLvl val="lvl"/>
          <dgm:resizeHandles val="exact"/>
        </dgm:presLayoutVars>
      </dgm:prSet>
      <dgm:spPr/>
    </dgm:pt>
    <dgm:pt modelId="{9C8098FF-D74A-4B61-9F4D-26E4792A8504}" type="pres">
      <dgm:prSet presAssocID="{872B562F-F657-45E5-AE87-5C3E2376C9B3}" presName="boxAndChildren" presStyleCnt="0"/>
      <dgm:spPr/>
    </dgm:pt>
    <dgm:pt modelId="{FD393943-A470-4730-BC8D-8C243AA9B3F9}" type="pres">
      <dgm:prSet presAssocID="{872B562F-F657-45E5-AE87-5C3E2376C9B3}" presName="parentTextBox" presStyleLbl="node1" presStyleIdx="0" presStyleCnt="8"/>
      <dgm:spPr/>
    </dgm:pt>
    <dgm:pt modelId="{A1E67DCA-AB41-4DBD-8819-FC020149364D}" type="pres">
      <dgm:prSet presAssocID="{2B631475-CB0C-45B1-A4CF-EFB5B777411C}" presName="sp" presStyleCnt="0"/>
      <dgm:spPr/>
    </dgm:pt>
    <dgm:pt modelId="{E2057BCA-9182-4259-80E7-28D006492631}" type="pres">
      <dgm:prSet presAssocID="{DA68BC3A-3DF4-441F-A245-3776E620AA8F}" presName="arrowAndChildren" presStyleCnt="0"/>
      <dgm:spPr/>
    </dgm:pt>
    <dgm:pt modelId="{1AC7ED03-9379-473E-BF84-E4DEF5617D25}" type="pres">
      <dgm:prSet presAssocID="{DA68BC3A-3DF4-441F-A245-3776E620AA8F}" presName="parentTextArrow" presStyleLbl="node1" presStyleIdx="1" presStyleCnt="8"/>
      <dgm:spPr/>
    </dgm:pt>
    <dgm:pt modelId="{48868FD2-E939-4351-B5A8-B375D50EFDD1}" type="pres">
      <dgm:prSet presAssocID="{FEEF7B9A-003D-4FF8-9FD1-9899CE6A8F6C}" presName="sp" presStyleCnt="0"/>
      <dgm:spPr/>
    </dgm:pt>
    <dgm:pt modelId="{2FC5B6FD-1815-4037-BA38-BC883C1CD3FD}" type="pres">
      <dgm:prSet presAssocID="{388ADF8C-D091-4ACF-83E9-EF70BDF08555}" presName="arrowAndChildren" presStyleCnt="0"/>
      <dgm:spPr/>
    </dgm:pt>
    <dgm:pt modelId="{DDD77BF1-967C-4D38-B5F4-5944EDAF1E9C}" type="pres">
      <dgm:prSet presAssocID="{388ADF8C-D091-4ACF-83E9-EF70BDF08555}" presName="parentTextArrow" presStyleLbl="node1" presStyleIdx="2" presStyleCnt="8"/>
      <dgm:spPr/>
    </dgm:pt>
    <dgm:pt modelId="{7A8B9EF4-E50A-4826-9B24-A4B178423146}" type="pres">
      <dgm:prSet presAssocID="{6DED8B85-61E8-4A0C-ADB8-22AF97DF12EE}" presName="sp" presStyleCnt="0"/>
      <dgm:spPr/>
    </dgm:pt>
    <dgm:pt modelId="{D1C2690D-7602-4D65-A958-A2B3A79930CD}" type="pres">
      <dgm:prSet presAssocID="{36F408D1-9FB9-4EAC-9561-09F534EA38D1}" presName="arrowAndChildren" presStyleCnt="0"/>
      <dgm:spPr/>
    </dgm:pt>
    <dgm:pt modelId="{22E24267-E17C-4CF4-9BC3-B7E81ADAC0C1}" type="pres">
      <dgm:prSet presAssocID="{36F408D1-9FB9-4EAC-9561-09F534EA38D1}" presName="parentTextArrow" presStyleLbl="node1" presStyleIdx="3" presStyleCnt="8"/>
      <dgm:spPr/>
    </dgm:pt>
    <dgm:pt modelId="{66042AC7-2849-4F3F-B753-FB05772714E2}" type="pres">
      <dgm:prSet presAssocID="{A7FC28C8-7BCE-4ECB-AEFC-25ECAB7C2940}" presName="sp" presStyleCnt="0"/>
      <dgm:spPr/>
    </dgm:pt>
    <dgm:pt modelId="{12DD2398-DF98-409B-BDAC-FE662252C8C5}" type="pres">
      <dgm:prSet presAssocID="{E195E23D-DEB3-4F05-A7DA-5B6DE481336F}" presName="arrowAndChildren" presStyleCnt="0"/>
      <dgm:spPr/>
    </dgm:pt>
    <dgm:pt modelId="{5BC96CC8-F363-4B44-8421-87A4DC9B6583}" type="pres">
      <dgm:prSet presAssocID="{E195E23D-DEB3-4F05-A7DA-5B6DE481336F}" presName="parentTextArrow" presStyleLbl="node1" presStyleIdx="4" presStyleCnt="8"/>
      <dgm:spPr/>
    </dgm:pt>
    <dgm:pt modelId="{882CCD32-3358-4003-90B5-D6A3436CF13D}" type="pres">
      <dgm:prSet presAssocID="{7CDE6A74-6C29-4ECA-B49A-A848F343CA08}" presName="sp" presStyleCnt="0"/>
      <dgm:spPr/>
    </dgm:pt>
    <dgm:pt modelId="{78A6CBE2-0E9B-467C-8A39-F91B53B8354D}" type="pres">
      <dgm:prSet presAssocID="{90B3CAE4-89A0-4745-AA13-910DC79AD69D}" presName="arrowAndChildren" presStyleCnt="0"/>
      <dgm:spPr/>
    </dgm:pt>
    <dgm:pt modelId="{D41598C8-05FC-49A0-90AF-89F84F3FA5F0}" type="pres">
      <dgm:prSet presAssocID="{90B3CAE4-89A0-4745-AA13-910DC79AD69D}" presName="parentTextArrow" presStyleLbl="node1" presStyleIdx="5" presStyleCnt="8"/>
      <dgm:spPr/>
    </dgm:pt>
    <dgm:pt modelId="{CCAAE7DB-F9B3-42BA-89E9-E9F940A449A6}" type="pres">
      <dgm:prSet presAssocID="{ECACE886-6049-4D5B-9657-4208A1A906A9}" presName="sp" presStyleCnt="0"/>
      <dgm:spPr/>
    </dgm:pt>
    <dgm:pt modelId="{C07EC1A2-221D-4C12-88D0-CFAA6FEE8799}" type="pres">
      <dgm:prSet presAssocID="{3A718509-2E51-4AE6-806D-500DC11ABE39}" presName="arrowAndChildren" presStyleCnt="0"/>
      <dgm:spPr/>
    </dgm:pt>
    <dgm:pt modelId="{7CA5576B-09F0-4878-BA42-2D25AF4BE834}" type="pres">
      <dgm:prSet presAssocID="{3A718509-2E51-4AE6-806D-500DC11ABE39}" presName="parentTextArrow" presStyleLbl="node1" presStyleIdx="6" presStyleCnt="8"/>
      <dgm:spPr/>
    </dgm:pt>
    <dgm:pt modelId="{C64C5713-BC90-4FC7-B238-437CEFBF83D1}" type="pres">
      <dgm:prSet presAssocID="{A4EE8FA9-70DD-4453-8E92-5FF9C219C2C8}" presName="sp" presStyleCnt="0"/>
      <dgm:spPr/>
    </dgm:pt>
    <dgm:pt modelId="{1B8EFCD7-3DD6-4233-8863-AEC42939383C}" type="pres">
      <dgm:prSet presAssocID="{178F26A6-4AB3-4663-B6E0-14D333B875BB}" presName="arrowAndChildren" presStyleCnt="0"/>
      <dgm:spPr/>
    </dgm:pt>
    <dgm:pt modelId="{3B90C0C8-16C2-4149-B627-13D1840BA013}" type="pres">
      <dgm:prSet presAssocID="{178F26A6-4AB3-4663-B6E0-14D333B875BB}" presName="parentTextArrow" presStyleLbl="node1" presStyleIdx="7" presStyleCnt="8"/>
      <dgm:spPr/>
    </dgm:pt>
  </dgm:ptLst>
  <dgm:cxnLst>
    <dgm:cxn modelId="{52220E12-96FE-49AD-8B21-7E0D9C4A59F2}" type="presOf" srcId="{DA68BC3A-3DF4-441F-A245-3776E620AA8F}" destId="{1AC7ED03-9379-473E-BF84-E4DEF5617D25}" srcOrd="0" destOrd="0" presId="urn:microsoft.com/office/officeart/2005/8/layout/process4"/>
    <dgm:cxn modelId="{EBE72327-5F32-4A51-91B9-8D954FF93C31}" srcId="{25112E3E-A789-4D96-8B6A-8877B164D891}" destId="{388ADF8C-D091-4ACF-83E9-EF70BDF08555}" srcOrd="5" destOrd="0" parTransId="{7C9CE939-99C0-40AE-AF33-FBF314852337}" sibTransId="{FEEF7B9A-003D-4FF8-9FD1-9899CE6A8F6C}"/>
    <dgm:cxn modelId="{43CE182E-C02B-4F60-B6C7-E5C4878668CF}" srcId="{25112E3E-A789-4D96-8B6A-8877B164D891}" destId="{36F408D1-9FB9-4EAC-9561-09F534EA38D1}" srcOrd="4" destOrd="0" parTransId="{0CA18E54-36B1-47D3-B0F9-6F1663287CD4}" sibTransId="{6DED8B85-61E8-4A0C-ADB8-22AF97DF12EE}"/>
    <dgm:cxn modelId="{DE8C215E-06ED-4886-AF59-1F30733B5BD9}" type="presOf" srcId="{90B3CAE4-89A0-4745-AA13-910DC79AD69D}" destId="{D41598C8-05FC-49A0-90AF-89F84F3FA5F0}" srcOrd="0" destOrd="0" presId="urn:microsoft.com/office/officeart/2005/8/layout/process4"/>
    <dgm:cxn modelId="{81F5D05F-71C6-468B-AE69-6AE99942259B}" type="presOf" srcId="{178F26A6-4AB3-4663-B6E0-14D333B875BB}" destId="{3B90C0C8-16C2-4149-B627-13D1840BA013}" srcOrd="0" destOrd="0" presId="urn:microsoft.com/office/officeart/2005/8/layout/process4"/>
    <dgm:cxn modelId="{DB32424E-6F8F-4D75-980E-BB95C924AF7B}" type="presOf" srcId="{388ADF8C-D091-4ACF-83E9-EF70BDF08555}" destId="{DDD77BF1-967C-4D38-B5F4-5944EDAF1E9C}" srcOrd="0" destOrd="0" presId="urn:microsoft.com/office/officeart/2005/8/layout/process4"/>
    <dgm:cxn modelId="{10FBE879-1F6D-455E-921F-43ACDCA8A745}" type="presOf" srcId="{872B562F-F657-45E5-AE87-5C3E2376C9B3}" destId="{FD393943-A470-4730-BC8D-8C243AA9B3F9}" srcOrd="0" destOrd="0" presId="urn:microsoft.com/office/officeart/2005/8/layout/process4"/>
    <dgm:cxn modelId="{129D498D-A9E7-430D-B765-03DCABB22406}" srcId="{25112E3E-A789-4D96-8B6A-8877B164D891}" destId="{178F26A6-4AB3-4663-B6E0-14D333B875BB}" srcOrd="0" destOrd="0" parTransId="{9A6B3D38-AE76-45F5-A7C3-129E20A3662F}" sibTransId="{A4EE8FA9-70DD-4453-8E92-5FF9C219C2C8}"/>
    <dgm:cxn modelId="{43B0BD99-C339-4729-BBBA-4239C63B8F9D}" srcId="{25112E3E-A789-4D96-8B6A-8877B164D891}" destId="{E195E23D-DEB3-4F05-A7DA-5B6DE481336F}" srcOrd="3" destOrd="0" parTransId="{E74B9CF4-E3D6-4B1F-9EA8-BE4357883732}" sibTransId="{A7FC28C8-7BCE-4ECB-AEFC-25ECAB7C2940}"/>
    <dgm:cxn modelId="{0CECA49A-6630-43A7-8B83-5050A1B3AABD}" srcId="{25112E3E-A789-4D96-8B6A-8877B164D891}" destId="{DA68BC3A-3DF4-441F-A245-3776E620AA8F}" srcOrd="6" destOrd="0" parTransId="{EB3B0857-204C-4B2D-A9F6-0D40D24BFBF7}" sibTransId="{2B631475-CB0C-45B1-A4CF-EFB5B777411C}"/>
    <dgm:cxn modelId="{5902619B-ADC7-4162-BC1B-55E53C10AF28}" type="presOf" srcId="{36F408D1-9FB9-4EAC-9561-09F534EA38D1}" destId="{22E24267-E17C-4CF4-9BC3-B7E81ADAC0C1}" srcOrd="0" destOrd="0" presId="urn:microsoft.com/office/officeart/2005/8/layout/process4"/>
    <dgm:cxn modelId="{B61D97A1-AD9B-4884-BD23-32D457E156A2}" type="presOf" srcId="{E195E23D-DEB3-4F05-A7DA-5B6DE481336F}" destId="{5BC96CC8-F363-4B44-8421-87A4DC9B6583}" srcOrd="0" destOrd="0" presId="urn:microsoft.com/office/officeart/2005/8/layout/process4"/>
    <dgm:cxn modelId="{B41AC7A2-7ED9-4F5D-AD0C-9221F3D01547}" type="presOf" srcId="{25112E3E-A789-4D96-8B6A-8877B164D891}" destId="{7DAA423C-9A72-4127-9E82-D485415BF62C}" srcOrd="0" destOrd="0" presId="urn:microsoft.com/office/officeart/2005/8/layout/process4"/>
    <dgm:cxn modelId="{3DA8CBD1-0402-41BA-B656-C4223221B662}" srcId="{25112E3E-A789-4D96-8B6A-8877B164D891}" destId="{872B562F-F657-45E5-AE87-5C3E2376C9B3}" srcOrd="7" destOrd="0" parTransId="{C3C49856-0091-427B-85E7-CBA74E5317D1}" sibTransId="{2B201020-0D6D-4801-931F-691B70C97178}"/>
    <dgm:cxn modelId="{4D06B1E2-604D-4539-B052-A66507765520}" srcId="{25112E3E-A789-4D96-8B6A-8877B164D891}" destId="{3A718509-2E51-4AE6-806D-500DC11ABE39}" srcOrd="1" destOrd="0" parTransId="{3C8ECB67-C72C-4B4F-B1D8-6640439B478C}" sibTransId="{ECACE886-6049-4D5B-9657-4208A1A906A9}"/>
    <dgm:cxn modelId="{9F0C9FE5-96CA-438F-BEFA-4611A2001528}" type="presOf" srcId="{3A718509-2E51-4AE6-806D-500DC11ABE39}" destId="{7CA5576B-09F0-4878-BA42-2D25AF4BE834}" srcOrd="0" destOrd="0" presId="urn:microsoft.com/office/officeart/2005/8/layout/process4"/>
    <dgm:cxn modelId="{AC2CF9FC-41E7-4F70-A5ED-08E648A4F44E}" srcId="{25112E3E-A789-4D96-8B6A-8877B164D891}" destId="{90B3CAE4-89A0-4745-AA13-910DC79AD69D}" srcOrd="2" destOrd="0" parTransId="{603C18D1-10C0-41A1-99CD-F322D53EB53E}" sibTransId="{7CDE6A74-6C29-4ECA-B49A-A848F343CA08}"/>
    <dgm:cxn modelId="{78A3CF09-91D0-4A82-98BA-851306E79E07}" type="presParOf" srcId="{7DAA423C-9A72-4127-9E82-D485415BF62C}" destId="{9C8098FF-D74A-4B61-9F4D-26E4792A8504}" srcOrd="0" destOrd="0" presId="urn:microsoft.com/office/officeart/2005/8/layout/process4"/>
    <dgm:cxn modelId="{C2933D98-BC85-485D-95A3-D8186DD7527E}" type="presParOf" srcId="{9C8098FF-D74A-4B61-9F4D-26E4792A8504}" destId="{FD393943-A470-4730-BC8D-8C243AA9B3F9}" srcOrd="0" destOrd="0" presId="urn:microsoft.com/office/officeart/2005/8/layout/process4"/>
    <dgm:cxn modelId="{5993E3D4-E699-49A6-9791-3CC3ED692666}" type="presParOf" srcId="{7DAA423C-9A72-4127-9E82-D485415BF62C}" destId="{A1E67DCA-AB41-4DBD-8819-FC020149364D}" srcOrd="1" destOrd="0" presId="urn:microsoft.com/office/officeart/2005/8/layout/process4"/>
    <dgm:cxn modelId="{F8E468FA-8D7E-4E5D-B940-92477FB51CA0}" type="presParOf" srcId="{7DAA423C-9A72-4127-9E82-D485415BF62C}" destId="{E2057BCA-9182-4259-80E7-28D006492631}" srcOrd="2" destOrd="0" presId="urn:microsoft.com/office/officeart/2005/8/layout/process4"/>
    <dgm:cxn modelId="{1914739F-C832-4DFD-A846-58ED42BCC500}" type="presParOf" srcId="{E2057BCA-9182-4259-80E7-28D006492631}" destId="{1AC7ED03-9379-473E-BF84-E4DEF5617D25}" srcOrd="0" destOrd="0" presId="urn:microsoft.com/office/officeart/2005/8/layout/process4"/>
    <dgm:cxn modelId="{A7C19461-3674-4E11-B8B0-827355F1CB66}" type="presParOf" srcId="{7DAA423C-9A72-4127-9E82-D485415BF62C}" destId="{48868FD2-E939-4351-B5A8-B375D50EFDD1}" srcOrd="3" destOrd="0" presId="urn:microsoft.com/office/officeart/2005/8/layout/process4"/>
    <dgm:cxn modelId="{8BCF3DD4-48D1-4510-9BAF-173E1617F1C1}" type="presParOf" srcId="{7DAA423C-9A72-4127-9E82-D485415BF62C}" destId="{2FC5B6FD-1815-4037-BA38-BC883C1CD3FD}" srcOrd="4" destOrd="0" presId="urn:microsoft.com/office/officeart/2005/8/layout/process4"/>
    <dgm:cxn modelId="{A9F96028-5A7C-4DE5-89D7-AD5A22B4A02D}" type="presParOf" srcId="{2FC5B6FD-1815-4037-BA38-BC883C1CD3FD}" destId="{DDD77BF1-967C-4D38-B5F4-5944EDAF1E9C}" srcOrd="0" destOrd="0" presId="urn:microsoft.com/office/officeart/2005/8/layout/process4"/>
    <dgm:cxn modelId="{9B4056A9-7F3B-49AA-BE7F-B64A07DF8E86}" type="presParOf" srcId="{7DAA423C-9A72-4127-9E82-D485415BF62C}" destId="{7A8B9EF4-E50A-4826-9B24-A4B178423146}" srcOrd="5" destOrd="0" presId="urn:microsoft.com/office/officeart/2005/8/layout/process4"/>
    <dgm:cxn modelId="{5C3C053C-8132-439E-8C95-BA5697AB81E5}" type="presParOf" srcId="{7DAA423C-9A72-4127-9E82-D485415BF62C}" destId="{D1C2690D-7602-4D65-A958-A2B3A79930CD}" srcOrd="6" destOrd="0" presId="urn:microsoft.com/office/officeart/2005/8/layout/process4"/>
    <dgm:cxn modelId="{EF80FF1A-CA16-4487-8415-3D3B7986A9D0}" type="presParOf" srcId="{D1C2690D-7602-4D65-A958-A2B3A79930CD}" destId="{22E24267-E17C-4CF4-9BC3-B7E81ADAC0C1}" srcOrd="0" destOrd="0" presId="urn:microsoft.com/office/officeart/2005/8/layout/process4"/>
    <dgm:cxn modelId="{E1E09648-B731-4328-9EAE-45436C39913D}" type="presParOf" srcId="{7DAA423C-9A72-4127-9E82-D485415BF62C}" destId="{66042AC7-2849-4F3F-B753-FB05772714E2}" srcOrd="7" destOrd="0" presId="urn:microsoft.com/office/officeart/2005/8/layout/process4"/>
    <dgm:cxn modelId="{0F8921DC-F4FC-4CEC-BB8E-FA23FB79396D}" type="presParOf" srcId="{7DAA423C-9A72-4127-9E82-D485415BF62C}" destId="{12DD2398-DF98-409B-BDAC-FE662252C8C5}" srcOrd="8" destOrd="0" presId="urn:microsoft.com/office/officeart/2005/8/layout/process4"/>
    <dgm:cxn modelId="{E7365D2D-8922-48A3-BBC6-88CF1383C6EA}" type="presParOf" srcId="{12DD2398-DF98-409B-BDAC-FE662252C8C5}" destId="{5BC96CC8-F363-4B44-8421-87A4DC9B6583}" srcOrd="0" destOrd="0" presId="urn:microsoft.com/office/officeart/2005/8/layout/process4"/>
    <dgm:cxn modelId="{F53714A2-C7B1-461D-BEFC-899B3FCB4921}" type="presParOf" srcId="{7DAA423C-9A72-4127-9E82-D485415BF62C}" destId="{882CCD32-3358-4003-90B5-D6A3436CF13D}" srcOrd="9" destOrd="0" presId="urn:microsoft.com/office/officeart/2005/8/layout/process4"/>
    <dgm:cxn modelId="{BE3A7FFB-8BCD-4AD4-B7C2-DB92ED857F4E}" type="presParOf" srcId="{7DAA423C-9A72-4127-9E82-D485415BF62C}" destId="{78A6CBE2-0E9B-467C-8A39-F91B53B8354D}" srcOrd="10" destOrd="0" presId="urn:microsoft.com/office/officeart/2005/8/layout/process4"/>
    <dgm:cxn modelId="{B1087FD6-37D2-4ACF-BB40-15210C20E7E7}" type="presParOf" srcId="{78A6CBE2-0E9B-467C-8A39-F91B53B8354D}" destId="{D41598C8-05FC-49A0-90AF-89F84F3FA5F0}" srcOrd="0" destOrd="0" presId="urn:microsoft.com/office/officeart/2005/8/layout/process4"/>
    <dgm:cxn modelId="{7C0C6228-DCE1-43F0-B0A5-29E8D7C9A868}" type="presParOf" srcId="{7DAA423C-9A72-4127-9E82-D485415BF62C}" destId="{CCAAE7DB-F9B3-42BA-89E9-E9F940A449A6}" srcOrd="11" destOrd="0" presId="urn:microsoft.com/office/officeart/2005/8/layout/process4"/>
    <dgm:cxn modelId="{67A2F9FC-CA24-49ED-89F5-00F7CB696B9F}" type="presParOf" srcId="{7DAA423C-9A72-4127-9E82-D485415BF62C}" destId="{C07EC1A2-221D-4C12-88D0-CFAA6FEE8799}" srcOrd="12" destOrd="0" presId="urn:microsoft.com/office/officeart/2005/8/layout/process4"/>
    <dgm:cxn modelId="{C12490E3-E61F-4017-8AC8-B68F5C7D4904}" type="presParOf" srcId="{C07EC1A2-221D-4C12-88D0-CFAA6FEE8799}" destId="{7CA5576B-09F0-4878-BA42-2D25AF4BE834}" srcOrd="0" destOrd="0" presId="urn:microsoft.com/office/officeart/2005/8/layout/process4"/>
    <dgm:cxn modelId="{EC5DEF37-E435-4595-952D-2EB0D414D4FE}" type="presParOf" srcId="{7DAA423C-9A72-4127-9E82-D485415BF62C}" destId="{C64C5713-BC90-4FC7-B238-437CEFBF83D1}" srcOrd="13" destOrd="0" presId="urn:microsoft.com/office/officeart/2005/8/layout/process4"/>
    <dgm:cxn modelId="{35508553-2DDF-4693-9534-B36F331BAB87}" type="presParOf" srcId="{7DAA423C-9A72-4127-9E82-D485415BF62C}" destId="{1B8EFCD7-3DD6-4233-8863-AEC42939383C}" srcOrd="14" destOrd="0" presId="urn:microsoft.com/office/officeart/2005/8/layout/process4"/>
    <dgm:cxn modelId="{37CE5E4D-B10F-4AFD-BF9B-C6CFA6CD1AAD}" type="presParOf" srcId="{1B8EFCD7-3DD6-4233-8863-AEC42939383C}" destId="{3B90C0C8-16C2-4149-B627-13D1840BA01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F05E38-B13F-472A-BD90-13DA76B927F0}"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AA00B700-5B80-47AF-A368-75D6FA32F81F}">
      <dgm:prSet/>
      <dgm:spPr/>
      <dgm:t>
        <a:bodyPr/>
        <a:lstStyle/>
        <a:p>
          <a:pPr>
            <a:defRPr b="1"/>
          </a:pPr>
          <a:r>
            <a:rPr lang="en-US"/>
            <a:t>Establishes a structure to your communication</a:t>
          </a:r>
        </a:p>
      </dgm:t>
    </dgm:pt>
    <dgm:pt modelId="{26995491-FB8E-47B5-8C07-2D60725B849D}" type="parTrans" cxnId="{F8058FDC-9EF8-44E6-9B0D-AFD1266BAB87}">
      <dgm:prSet/>
      <dgm:spPr/>
      <dgm:t>
        <a:bodyPr/>
        <a:lstStyle/>
        <a:p>
          <a:endParaRPr lang="en-US"/>
        </a:p>
      </dgm:t>
    </dgm:pt>
    <dgm:pt modelId="{5249D29F-F3C8-4380-89E3-D074D1C3080F}" type="sibTrans" cxnId="{F8058FDC-9EF8-44E6-9B0D-AFD1266BAB87}">
      <dgm:prSet/>
      <dgm:spPr/>
      <dgm:t>
        <a:bodyPr/>
        <a:lstStyle/>
        <a:p>
          <a:endParaRPr lang="en-US"/>
        </a:p>
      </dgm:t>
    </dgm:pt>
    <dgm:pt modelId="{A24DE7BB-7949-476D-975A-EFFA0BB8E094}">
      <dgm:prSet/>
      <dgm:spPr/>
      <dgm:t>
        <a:bodyPr/>
        <a:lstStyle/>
        <a:p>
          <a:pPr>
            <a:defRPr b="1"/>
          </a:pPr>
          <a:r>
            <a:rPr lang="en-US"/>
            <a:t>Visually outlines the content you plan to create </a:t>
          </a:r>
        </a:p>
      </dgm:t>
    </dgm:pt>
    <dgm:pt modelId="{A1C60AA9-5789-48A4-B1B9-4C83FC8A82D7}" type="parTrans" cxnId="{8BAD0F7D-BC9C-452D-BBE5-5143C9E035DF}">
      <dgm:prSet/>
      <dgm:spPr/>
      <dgm:t>
        <a:bodyPr/>
        <a:lstStyle/>
        <a:p>
          <a:endParaRPr lang="en-US"/>
        </a:p>
      </dgm:t>
    </dgm:pt>
    <dgm:pt modelId="{E474091C-EB0A-4D0D-A0EC-F1DC2F8B60AE}" type="sibTrans" cxnId="{8BAD0F7D-BC9C-452D-BBE5-5143C9E035DF}">
      <dgm:prSet/>
      <dgm:spPr/>
      <dgm:t>
        <a:bodyPr/>
        <a:lstStyle/>
        <a:p>
          <a:endParaRPr lang="en-US"/>
        </a:p>
      </dgm:t>
    </dgm:pt>
    <dgm:pt modelId="{F4817F4C-FE96-4557-99B1-59F76B9A35FC}">
      <dgm:prSet/>
      <dgm:spPr/>
      <dgm:t>
        <a:bodyPr/>
        <a:lstStyle/>
        <a:p>
          <a:pPr>
            <a:defRPr b="1"/>
          </a:pPr>
          <a:r>
            <a:rPr lang="en-US"/>
            <a:t>Use a whiteboard, Post it notes or plain paper </a:t>
          </a:r>
        </a:p>
      </dgm:t>
    </dgm:pt>
    <dgm:pt modelId="{4EF64329-03CF-423A-86EF-62FE9C02A171}" type="parTrans" cxnId="{FF6D5596-0763-42BF-95C2-E97505C2F56E}">
      <dgm:prSet/>
      <dgm:spPr/>
      <dgm:t>
        <a:bodyPr/>
        <a:lstStyle/>
        <a:p>
          <a:endParaRPr lang="en-US"/>
        </a:p>
      </dgm:t>
    </dgm:pt>
    <dgm:pt modelId="{44FACF59-CDCB-49FE-AD65-8667F48554B9}" type="sibTrans" cxnId="{FF6D5596-0763-42BF-95C2-E97505C2F56E}">
      <dgm:prSet/>
      <dgm:spPr/>
      <dgm:t>
        <a:bodyPr/>
        <a:lstStyle/>
        <a:p>
          <a:endParaRPr lang="en-US"/>
        </a:p>
      </dgm:t>
    </dgm:pt>
    <dgm:pt modelId="{E763FB9B-2BF7-4056-B459-60DD91D01701}">
      <dgm:prSet/>
      <dgm:spPr/>
      <dgm:t>
        <a:bodyPr/>
        <a:lstStyle/>
        <a:p>
          <a:pPr>
            <a:defRPr b="1"/>
          </a:pPr>
          <a:r>
            <a:rPr lang="en-US"/>
            <a:t>3 minute story</a:t>
          </a:r>
        </a:p>
      </dgm:t>
    </dgm:pt>
    <dgm:pt modelId="{8E16DABF-4130-4E56-9F08-C00A089C1048}" type="parTrans" cxnId="{B8D814A0-D9FF-4D7C-AC8C-91F4F70D8851}">
      <dgm:prSet/>
      <dgm:spPr/>
      <dgm:t>
        <a:bodyPr/>
        <a:lstStyle/>
        <a:p>
          <a:endParaRPr lang="en-US"/>
        </a:p>
      </dgm:t>
    </dgm:pt>
    <dgm:pt modelId="{D268511E-C07C-4D58-99C2-8E5CE527EAAB}" type="sibTrans" cxnId="{B8D814A0-D9FF-4D7C-AC8C-91F4F70D8851}">
      <dgm:prSet/>
      <dgm:spPr/>
      <dgm:t>
        <a:bodyPr/>
        <a:lstStyle/>
        <a:p>
          <a:endParaRPr lang="en-US"/>
        </a:p>
      </dgm:t>
    </dgm:pt>
    <dgm:pt modelId="{550B3BE1-5D54-4773-A95A-BBE38FD7E4E1}">
      <dgm:prSet/>
      <dgm:spPr/>
      <dgm:t>
        <a:bodyPr/>
        <a:lstStyle/>
        <a:p>
          <a:r>
            <a:rPr lang="en-US"/>
            <a:t>if you only had 3 minutes what do they need to know. </a:t>
          </a:r>
        </a:p>
      </dgm:t>
    </dgm:pt>
    <dgm:pt modelId="{6C3FF960-D164-48DB-A934-A0824A7CB6AF}" type="parTrans" cxnId="{0CA6DD7B-B278-4B33-8744-61258D45CCF4}">
      <dgm:prSet/>
      <dgm:spPr/>
      <dgm:t>
        <a:bodyPr/>
        <a:lstStyle/>
        <a:p>
          <a:endParaRPr lang="en-US"/>
        </a:p>
      </dgm:t>
    </dgm:pt>
    <dgm:pt modelId="{73BC6FDF-78C3-40AB-BDED-9861D76E37B4}" type="sibTrans" cxnId="{0CA6DD7B-B278-4B33-8744-61258D45CCF4}">
      <dgm:prSet/>
      <dgm:spPr/>
      <dgm:t>
        <a:bodyPr/>
        <a:lstStyle/>
        <a:p>
          <a:endParaRPr lang="en-US"/>
        </a:p>
      </dgm:t>
    </dgm:pt>
    <dgm:pt modelId="{886506C7-675E-4648-8911-876CBA709C4D}">
      <dgm:prSet/>
      <dgm:spPr/>
      <dgm:t>
        <a:bodyPr/>
        <a:lstStyle/>
        <a:p>
          <a:pPr>
            <a:defRPr b="1"/>
          </a:pPr>
          <a:r>
            <a:rPr lang="en-US"/>
            <a:t>Exploratory visual analysis</a:t>
          </a:r>
        </a:p>
      </dgm:t>
    </dgm:pt>
    <dgm:pt modelId="{788BFC93-722F-42D4-9C38-EE0F2262AEB7}" type="parTrans" cxnId="{2BE239F7-D74A-4588-97E2-7254D35FFB44}">
      <dgm:prSet/>
      <dgm:spPr/>
      <dgm:t>
        <a:bodyPr/>
        <a:lstStyle/>
        <a:p>
          <a:endParaRPr lang="en-US"/>
        </a:p>
      </dgm:t>
    </dgm:pt>
    <dgm:pt modelId="{28840F9A-A31B-417D-AC94-6ED0CCCEC569}" type="sibTrans" cxnId="{2BE239F7-D74A-4588-97E2-7254D35FFB44}">
      <dgm:prSet/>
      <dgm:spPr/>
      <dgm:t>
        <a:bodyPr/>
        <a:lstStyle/>
        <a:p>
          <a:endParaRPr lang="en-US"/>
        </a:p>
      </dgm:t>
    </dgm:pt>
    <dgm:pt modelId="{490C9CF8-3493-4A47-97DC-2E89FC32E60F}" type="pres">
      <dgm:prSet presAssocID="{8AF05E38-B13F-472A-BD90-13DA76B927F0}" presName="Name0" presStyleCnt="0">
        <dgm:presLayoutVars>
          <dgm:dir/>
          <dgm:resizeHandles val="exact"/>
        </dgm:presLayoutVars>
      </dgm:prSet>
      <dgm:spPr/>
    </dgm:pt>
    <dgm:pt modelId="{30F89777-9E63-4121-AF53-698288EDB85D}" type="pres">
      <dgm:prSet presAssocID="{886506C7-675E-4648-8911-876CBA709C4D}" presName="node" presStyleLbl="node1" presStyleIdx="0" presStyleCnt="5">
        <dgm:presLayoutVars>
          <dgm:bulletEnabled val="1"/>
        </dgm:presLayoutVars>
      </dgm:prSet>
      <dgm:spPr/>
    </dgm:pt>
    <dgm:pt modelId="{B259D7A7-DEF5-4C9A-8034-E5488B4142AE}" type="pres">
      <dgm:prSet presAssocID="{28840F9A-A31B-417D-AC94-6ED0CCCEC569}" presName="sibTrans" presStyleLbl="sibTrans1D1" presStyleIdx="0" presStyleCnt="4"/>
      <dgm:spPr/>
    </dgm:pt>
    <dgm:pt modelId="{F0A64037-969C-4AC5-BAF9-9525CA8B317A}" type="pres">
      <dgm:prSet presAssocID="{28840F9A-A31B-417D-AC94-6ED0CCCEC569}" presName="connectorText" presStyleLbl="sibTrans1D1" presStyleIdx="0" presStyleCnt="4"/>
      <dgm:spPr/>
    </dgm:pt>
    <dgm:pt modelId="{5482F873-7BC2-4A60-98E1-7D11F54EAE48}" type="pres">
      <dgm:prSet presAssocID="{AA00B700-5B80-47AF-A368-75D6FA32F81F}" presName="node" presStyleLbl="node1" presStyleIdx="1" presStyleCnt="5">
        <dgm:presLayoutVars>
          <dgm:bulletEnabled val="1"/>
        </dgm:presLayoutVars>
      </dgm:prSet>
      <dgm:spPr/>
    </dgm:pt>
    <dgm:pt modelId="{BB1DDBAA-DAF3-452D-B0A7-2C4B2FBF2383}" type="pres">
      <dgm:prSet presAssocID="{5249D29F-F3C8-4380-89E3-D074D1C3080F}" presName="sibTrans" presStyleLbl="sibTrans1D1" presStyleIdx="1" presStyleCnt="4"/>
      <dgm:spPr/>
    </dgm:pt>
    <dgm:pt modelId="{8B51A545-D7B9-4771-BF99-B485D69C78A0}" type="pres">
      <dgm:prSet presAssocID="{5249D29F-F3C8-4380-89E3-D074D1C3080F}" presName="connectorText" presStyleLbl="sibTrans1D1" presStyleIdx="1" presStyleCnt="4"/>
      <dgm:spPr/>
    </dgm:pt>
    <dgm:pt modelId="{08C2D84D-0C8D-4D26-8E69-446B9648CCF6}" type="pres">
      <dgm:prSet presAssocID="{A24DE7BB-7949-476D-975A-EFFA0BB8E094}" presName="node" presStyleLbl="node1" presStyleIdx="2" presStyleCnt="5">
        <dgm:presLayoutVars>
          <dgm:bulletEnabled val="1"/>
        </dgm:presLayoutVars>
      </dgm:prSet>
      <dgm:spPr/>
    </dgm:pt>
    <dgm:pt modelId="{2AD728ED-6E79-4938-B428-B1376A360CEB}" type="pres">
      <dgm:prSet presAssocID="{E474091C-EB0A-4D0D-A0EC-F1DC2F8B60AE}" presName="sibTrans" presStyleLbl="sibTrans1D1" presStyleIdx="2" presStyleCnt="4"/>
      <dgm:spPr/>
    </dgm:pt>
    <dgm:pt modelId="{7BB51BA9-B188-410D-A4EC-C5D29DCB634A}" type="pres">
      <dgm:prSet presAssocID="{E474091C-EB0A-4D0D-A0EC-F1DC2F8B60AE}" presName="connectorText" presStyleLbl="sibTrans1D1" presStyleIdx="2" presStyleCnt="4"/>
      <dgm:spPr/>
    </dgm:pt>
    <dgm:pt modelId="{E1BF1C4C-0C83-477E-A523-AE6E47C0D271}" type="pres">
      <dgm:prSet presAssocID="{F4817F4C-FE96-4557-99B1-59F76B9A35FC}" presName="node" presStyleLbl="node1" presStyleIdx="3" presStyleCnt="5">
        <dgm:presLayoutVars>
          <dgm:bulletEnabled val="1"/>
        </dgm:presLayoutVars>
      </dgm:prSet>
      <dgm:spPr/>
    </dgm:pt>
    <dgm:pt modelId="{769E5BC7-68FD-4BB5-81E7-36118E0FF331}" type="pres">
      <dgm:prSet presAssocID="{44FACF59-CDCB-49FE-AD65-8667F48554B9}" presName="sibTrans" presStyleLbl="sibTrans1D1" presStyleIdx="3" presStyleCnt="4"/>
      <dgm:spPr/>
    </dgm:pt>
    <dgm:pt modelId="{2F4BF99C-1731-43CA-921F-F664805A6D74}" type="pres">
      <dgm:prSet presAssocID="{44FACF59-CDCB-49FE-AD65-8667F48554B9}" presName="connectorText" presStyleLbl="sibTrans1D1" presStyleIdx="3" presStyleCnt="4"/>
      <dgm:spPr/>
    </dgm:pt>
    <dgm:pt modelId="{4E419A94-363D-4AA4-9AB9-E63A0E68332D}" type="pres">
      <dgm:prSet presAssocID="{E763FB9B-2BF7-4056-B459-60DD91D01701}" presName="node" presStyleLbl="node1" presStyleIdx="4" presStyleCnt="5">
        <dgm:presLayoutVars>
          <dgm:bulletEnabled val="1"/>
        </dgm:presLayoutVars>
      </dgm:prSet>
      <dgm:spPr/>
    </dgm:pt>
  </dgm:ptLst>
  <dgm:cxnLst>
    <dgm:cxn modelId="{B048CB06-2A02-450F-95E5-96A1121D426F}" type="presOf" srcId="{F4817F4C-FE96-4557-99B1-59F76B9A35FC}" destId="{E1BF1C4C-0C83-477E-A523-AE6E47C0D271}" srcOrd="0" destOrd="0" presId="urn:microsoft.com/office/officeart/2016/7/layout/RepeatingBendingProcessNew"/>
    <dgm:cxn modelId="{4234CC14-7C2C-465B-AB61-D0B5535C848F}" type="presOf" srcId="{5249D29F-F3C8-4380-89E3-D074D1C3080F}" destId="{BB1DDBAA-DAF3-452D-B0A7-2C4B2FBF2383}" srcOrd="0" destOrd="0" presId="urn:microsoft.com/office/officeart/2016/7/layout/RepeatingBendingProcessNew"/>
    <dgm:cxn modelId="{9B3F281E-BCD0-4732-96F8-706A6BED9ED2}" type="presOf" srcId="{8AF05E38-B13F-472A-BD90-13DA76B927F0}" destId="{490C9CF8-3493-4A47-97DC-2E89FC32E60F}" srcOrd="0" destOrd="0" presId="urn:microsoft.com/office/officeart/2016/7/layout/RepeatingBendingProcessNew"/>
    <dgm:cxn modelId="{61061633-C992-49B4-AB01-7CE40E931D48}" type="presOf" srcId="{E474091C-EB0A-4D0D-A0EC-F1DC2F8B60AE}" destId="{2AD728ED-6E79-4938-B428-B1376A360CEB}" srcOrd="0" destOrd="0" presId="urn:microsoft.com/office/officeart/2016/7/layout/RepeatingBendingProcessNew"/>
    <dgm:cxn modelId="{BFCD1435-61AA-463E-A9F0-82D5C02CDA34}" type="presOf" srcId="{E763FB9B-2BF7-4056-B459-60DD91D01701}" destId="{4E419A94-363D-4AA4-9AB9-E63A0E68332D}" srcOrd="0" destOrd="0" presId="urn:microsoft.com/office/officeart/2016/7/layout/RepeatingBendingProcessNew"/>
    <dgm:cxn modelId="{E2DF1B42-59D6-49C6-B14E-85CBD0704B39}" type="presOf" srcId="{A24DE7BB-7949-476D-975A-EFFA0BB8E094}" destId="{08C2D84D-0C8D-4D26-8E69-446B9648CCF6}" srcOrd="0" destOrd="0" presId="urn:microsoft.com/office/officeart/2016/7/layout/RepeatingBendingProcessNew"/>
    <dgm:cxn modelId="{3F97CC43-F29E-4E0D-9E33-16FF0902A161}" type="presOf" srcId="{5249D29F-F3C8-4380-89E3-D074D1C3080F}" destId="{8B51A545-D7B9-4771-BF99-B485D69C78A0}" srcOrd="1" destOrd="0" presId="urn:microsoft.com/office/officeart/2016/7/layout/RepeatingBendingProcessNew"/>
    <dgm:cxn modelId="{0E186C67-F7EF-4764-BE61-5829703F3F52}" type="presOf" srcId="{886506C7-675E-4648-8911-876CBA709C4D}" destId="{30F89777-9E63-4121-AF53-698288EDB85D}" srcOrd="0" destOrd="0" presId="urn:microsoft.com/office/officeart/2016/7/layout/RepeatingBendingProcessNew"/>
    <dgm:cxn modelId="{C3D19353-D88C-4626-961F-7E25228BE005}" type="presOf" srcId="{AA00B700-5B80-47AF-A368-75D6FA32F81F}" destId="{5482F873-7BC2-4A60-98E1-7D11F54EAE48}" srcOrd="0" destOrd="0" presId="urn:microsoft.com/office/officeart/2016/7/layout/RepeatingBendingProcessNew"/>
    <dgm:cxn modelId="{0CA6DD7B-B278-4B33-8744-61258D45CCF4}" srcId="{E763FB9B-2BF7-4056-B459-60DD91D01701}" destId="{550B3BE1-5D54-4773-A95A-BBE38FD7E4E1}" srcOrd="0" destOrd="0" parTransId="{6C3FF960-D164-48DB-A934-A0824A7CB6AF}" sibTransId="{73BC6FDF-78C3-40AB-BDED-9861D76E37B4}"/>
    <dgm:cxn modelId="{8BAD0F7D-BC9C-452D-BBE5-5143C9E035DF}" srcId="{8AF05E38-B13F-472A-BD90-13DA76B927F0}" destId="{A24DE7BB-7949-476D-975A-EFFA0BB8E094}" srcOrd="2" destOrd="0" parTransId="{A1C60AA9-5789-48A4-B1B9-4C83FC8A82D7}" sibTransId="{E474091C-EB0A-4D0D-A0EC-F1DC2F8B60AE}"/>
    <dgm:cxn modelId="{FF6D5596-0763-42BF-95C2-E97505C2F56E}" srcId="{8AF05E38-B13F-472A-BD90-13DA76B927F0}" destId="{F4817F4C-FE96-4557-99B1-59F76B9A35FC}" srcOrd="3" destOrd="0" parTransId="{4EF64329-03CF-423A-86EF-62FE9C02A171}" sibTransId="{44FACF59-CDCB-49FE-AD65-8667F48554B9}"/>
    <dgm:cxn modelId="{3DCF099C-784C-48E9-A4A2-627F17DB1337}" type="presOf" srcId="{E474091C-EB0A-4D0D-A0EC-F1DC2F8B60AE}" destId="{7BB51BA9-B188-410D-A4EC-C5D29DCB634A}" srcOrd="1" destOrd="0" presId="urn:microsoft.com/office/officeart/2016/7/layout/RepeatingBendingProcessNew"/>
    <dgm:cxn modelId="{B8D814A0-D9FF-4D7C-AC8C-91F4F70D8851}" srcId="{8AF05E38-B13F-472A-BD90-13DA76B927F0}" destId="{E763FB9B-2BF7-4056-B459-60DD91D01701}" srcOrd="4" destOrd="0" parTransId="{8E16DABF-4130-4E56-9F08-C00A089C1048}" sibTransId="{D268511E-C07C-4D58-99C2-8E5CE527EAAB}"/>
    <dgm:cxn modelId="{D365F1A2-1A52-4201-9297-3A08C6433A3E}" type="presOf" srcId="{28840F9A-A31B-417D-AC94-6ED0CCCEC569}" destId="{B259D7A7-DEF5-4C9A-8034-E5488B4142AE}" srcOrd="0" destOrd="0" presId="urn:microsoft.com/office/officeart/2016/7/layout/RepeatingBendingProcessNew"/>
    <dgm:cxn modelId="{99D85DB3-799C-410D-BF88-BFA13927F880}" type="presOf" srcId="{44FACF59-CDCB-49FE-AD65-8667F48554B9}" destId="{2F4BF99C-1731-43CA-921F-F664805A6D74}" srcOrd="1" destOrd="0" presId="urn:microsoft.com/office/officeart/2016/7/layout/RepeatingBendingProcessNew"/>
    <dgm:cxn modelId="{5A8DE3C9-A345-48DA-922F-B7EA36C86C63}" type="presOf" srcId="{28840F9A-A31B-417D-AC94-6ED0CCCEC569}" destId="{F0A64037-969C-4AC5-BAF9-9525CA8B317A}" srcOrd="1" destOrd="0" presId="urn:microsoft.com/office/officeart/2016/7/layout/RepeatingBendingProcessNew"/>
    <dgm:cxn modelId="{F8058FDC-9EF8-44E6-9B0D-AFD1266BAB87}" srcId="{8AF05E38-B13F-472A-BD90-13DA76B927F0}" destId="{AA00B700-5B80-47AF-A368-75D6FA32F81F}" srcOrd="1" destOrd="0" parTransId="{26995491-FB8E-47B5-8C07-2D60725B849D}" sibTransId="{5249D29F-F3C8-4380-89E3-D074D1C3080F}"/>
    <dgm:cxn modelId="{A8B748DD-930C-415F-A6B7-6569810A56C5}" type="presOf" srcId="{44FACF59-CDCB-49FE-AD65-8667F48554B9}" destId="{769E5BC7-68FD-4BB5-81E7-36118E0FF331}" srcOrd="0" destOrd="0" presId="urn:microsoft.com/office/officeart/2016/7/layout/RepeatingBendingProcessNew"/>
    <dgm:cxn modelId="{25B67EE2-568A-4932-A12D-035191FADC94}" type="presOf" srcId="{550B3BE1-5D54-4773-A95A-BBE38FD7E4E1}" destId="{4E419A94-363D-4AA4-9AB9-E63A0E68332D}" srcOrd="0" destOrd="1" presId="urn:microsoft.com/office/officeart/2016/7/layout/RepeatingBendingProcessNew"/>
    <dgm:cxn modelId="{2BE239F7-D74A-4588-97E2-7254D35FFB44}" srcId="{8AF05E38-B13F-472A-BD90-13DA76B927F0}" destId="{886506C7-675E-4648-8911-876CBA709C4D}" srcOrd="0" destOrd="0" parTransId="{788BFC93-722F-42D4-9C38-EE0F2262AEB7}" sibTransId="{28840F9A-A31B-417D-AC94-6ED0CCCEC569}"/>
    <dgm:cxn modelId="{20B99C32-1BC9-4EA6-8E4E-1F368E4217B9}" type="presParOf" srcId="{490C9CF8-3493-4A47-97DC-2E89FC32E60F}" destId="{30F89777-9E63-4121-AF53-698288EDB85D}" srcOrd="0" destOrd="0" presId="urn:microsoft.com/office/officeart/2016/7/layout/RepeatingBendingProcessNew"/>
    <dgm:cxn modelId="{C3BA8F7C-1AF1-4B2D-BC08-48BF4E8440A9}" type="presParOf" srcId="{490C9CF8-3493-4A47-97DC-2E89FC32E60F}" destId="{B259D7A7-DEF5-4C9A-8034-E5488B4142AE}" srcOrd="1" destOrd="0" presId="urn:microsoft.com/office/officeart/2016/7/layout/RepeatingBendingProcessNew"/>
    <dgm:cxn modelId="{274A065A-05F3-4907-996C-DA47C09D31AC}" type="presParOf" srcId="{B259D7A7-DEF5-4C9A-8034-E5488B4142AE}" destId="{F0A64037-969C-4AC5-BAF9-9525CA8B317A}" srcOrd="0" destOrd="0" presId="urn:microsoft.com/office/officeart/2016/7/layout/RepeatingBendingProcessNew"/>
    <dgm:cxn modelId="{9199873E-5DC0-4C89-9213-ABB4121F4335}" type="presParOf" srcId="{490C9CF8-3493-4A47-97DC-2E89FC32E60F}" destId="{5482F873-7BC2-4A60-98E1-7D11F54EAE48}" srcOrd="2" destOrd="0" presId="urn:microsoft.com/office/officeart/2016/7/layout/RepeatingBendingProcessNew"/>
    <dgm:cxn modelId="{00416F12-0035-4453-BC48-7915D289D85C}" type="presParOf" srcId="{490C9CF8-3493-4A47-97DC-2E89FC32E60F}" destId="{BB1DDBAA-DAF3-452D-B0A7-2C4B2FBF2383}" srcOrd="3" destOrd="0" presId="urn:microsoft.com/office/officeart/2016/7/layout/RepeatingBendingProcessNew"/>
    <dgm:cxn modelId="{3B2EDC0F-6003-499C-90E8-BB0D4357B4AF}" type="presParOf" srcId="{BB1DDBAA-DAF3-452D-B0A7-2C4B2FBF2383}" destId="{8B51A545-D7B9-4771-BF99-B485D69C78A0}" srcOrd="0" destOrd="0" presId="urn:microsoft.com/office/officeart/2016/7/layout/RepeatingBendingProcessNew"/>
    <dgm:cxn modelId="{AAA343F9-42C6-43AC-B996-DAC9135AB31C}" type="presParOf" srcId="{490C9CF8-3493-4A47-97DC-2E89FC32E60F}" destId="{08C2D84D-0C8D-4D26-8E69-446B9648CCF6}" srcOrd="4" destOrd="0" presId="urn:microsoft.com/office/officeart/2016/7/layout/RepeatingBendingProcessNew"/>
    <dgm:cxn modelId="{23454943-9004-4487-957A-5964A14705CD}" type="presParOf" srcId="{490C9CF8-3493-4A47-97DC-2E89FC32E60F}" destId="{2AD728ED-6E79-4938-B428-B1376A360CEB}" srcOrd="5" destOrd="0" presId="urn:microsoft.com/office/officeart/2016/7/layout/RepeatingBendingProcessNew"/>
    <dgm:cxn modelId="{A9479BEF-F5AA-4287-A8E4-F9B0FCDE5640}" type="presParOf" srcId="{2AD728ED-6E79-4938-B428-B1376A360CEB}" destId="{7BB51BA9-B188-410D-A4EC-C5D29DCB634A}" srcOrd="0" destOrd="0" presId="urn:microsoft.com/office/officeart/2016/7/layout/RepeatingBendingProcessNew"/>
    <dgm:cxn modelId="{706C543D-DF95-4E44-96E9-C427E5FA7C35}" type="presParOf" srcId="{490C9CF8-3493-4A47-97DC-2E89FC32E60F}" destId="{E1BF1C4C-0C83-477E-A523-AE6E47C0D271}" srcOrd="6" destOrd="0" presId="urn:microsoft.com/office/officeart/2016/7/layout/RepeatingBendingProcessNew"/>
    <dgm:cxn modelId="{A7125731-2B11-4B92-9C26-E1229AD57B35}" type="presParOf" srcId="{490C9CF8-3493-4A47-97DC-2E89FC32E60F}" destId="{769E5BC7-68FD-4BB5-81E7-36118E0FF331}" srcOrd="7" destOrd="0" presId="urn:microsoft.com/office/officeart/2016/7/layout/RepeatingBendingProcessNew"/>
    <dgm:cxn modelId="{79C25926-4EAC-420C-99B8-9D312AEC65F4}" type="presParOf" srcId="{769E5BC7-68FD-4BB5-81E7-36118E0FF331}" destId="{2F4BF99C-1731-43CA-921F-F664805A6D74}" srcOrd="0" destOrd="0" presId="urn:microsoft.com/office/officeart/2016/7/layout/RepeatingBendingProcessNew"/>
    <dgm:cxn modelId="{85BE4CB0-CEEB-4FBA-99D8-F38CC00FDDEF}" type="presParOf" srcId="{490C9CF8-3493-4A47-97DC-2E89FC32E60F}" destId="{4E419A94-363D-4AA4-9AB9-E63A0E68332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20E69-6826-3348-AD5B-D0227FD439EA}">
      <dsp:nvSpPr>
        <dsp:cNvPr id="0" name=""/>
        <dsp:cNvSpPr/>
      </dsp:nvSpPr>
      <dsp:spPr>
        <a:xfrm>
          <a:off x="596771" y="0"/>
          <a:ext cx="6763411" cy="4600833"/>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857C7FE-E576-5A49-BDDF-19DD4DB7DA07}">
      <dsp:nvSpPr>
        <dsp:cNvPr id="0" name=""/>
        <dsp:cNvSpPr/>
      </dsp:nvSpPr>
      <dsp:spPr>
        <a:xfrm>
          <a:off x="2719" y="1380249"/>
          <a:ext cx="1767003" cy="184033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Helvetica Neue Light"/>
              <a:cs typeface="Helvetica Neue Light"/>
            </a:rPr>
            <a:t>Real World</a:t>
          </a:r>
        </a:p>
      </dsp:txBody>
      <dsp:txXfrm>
        <a:off x="88977" y="1466507"/>
        <a:ext cx="1594487" cy="1667817"/>
      </dsp:txXfrm>
    </dsp:sp>
    <dsp:sp modelId="{EB748A41-5008-B444-B236-62A21C3C899C}">
      <dsp:nvSpPr>
        <dsp:cNvPr id="0" name=""/>
        <dsp:cNvSpPr/>
      </dsp:nvSpPr>
      <dsp:spPr>
        <a:xfrm>
          <a:off x="2064223" y="1380249"/>
          <a:ext cx="1767003" cy="184033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Helvetica Neue Light"/>
              <a:cs typeface="Helvetica Neue Light"/>
            </a:rPr>
            <a:t>Data</a:t>
          </a:r>
        </a:p>
      </dsp:txBody>
      <dsp:txXfrm>
        <a:off x="2150481" y="1466507"/>
        <a:ext cx="1594487" cy="1667817"/>
      </dsp:txXfrm>
    </dsp:sp>
    <dsp:sp modelId="{2CE11E0D-5B24-1F47-9E7A-48864E537422}">
      <dsp:nvSpPr>
        <dsp:cNvPr id="0" name=""/>
        <dsp:cNvSpPr/>
      </dsp:nvSpPr>
      <dsp:spPr>
        <a:xfrm>
          <a:off x="4125727" y="1380249"/>
          <a:ext cx="1767003" cy="184033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Helvetica Neue Light"/>
              <a:cs typeface="Helvetica Neue Light"/>
            </a:rPr>
            <a:t>Visual Design</a:t>
          </a:r>
        </a:p>
      </dsp:txBody>
      <dsp:txXfrm>
        <a:off x="4211985" y="1466507"/>
        <a:ext cx="1594487" cy="1667817"/>
      </dsp:txXfrm>
    </dsp:sp>
    <dsp:sp modelId="{E45D557D-2C52-6442-9CB6-63557B83567D}">
      <dsp:nvSpPr>
        <dsp:cNvPr id="0" name=""/>
        <dsp:cNvSpPr/>
      </dsp:nvSpPr>
      <dsp:spPr>
        <a:xfrm>
          <a:off x="6187231" y="1380249"/>
          <a:ext cx="1767003" cy="1840333"/>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Helvetica Neue Light"/>
              <a:cs typeface="Helvetica Neue Light"/>
            </a:rPr>
            <a:t>Stories</a:t>
          </a:r>
        </a:p>
      </dsp:txBody>
      <dsp:txXfrm>
        <a:off x="6273489" y="1466507"/>
        <a:ext cx="1594487" cy="16678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B75C5-EE4B-4D08-B10A-702235321B04}">
      <dsp:nvSpPr>
        <dsp:cNvPr id="0" name=""/>
        <dsp:cNvSpPr/>
      </dsp:nvSpPr>
      <dsp:spPr>
        <a:xfrm>
          <a:off x="0" y="438"/>
          <a:ext cx="63053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13589-C843-47AF-BE7A-2D7D0D863E0A}">
      <dsp:nvSpPr>
        <dsp:cNvPr id="0" name=""/>
        <dsp:cNvSpPr/>
      </dsp:nvSpPr>
      <dsp:spPr>
        <a:xfrm>
          <a:off x="0" y="438"/>
          <a:ext cx="6305371" cy="71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Boil it down to one big idea</a:t>
          </a:r>
        </a:p>
      </dsp:txBody>
      <dsp:txXfrm>
        <a:off x="0" y="438"/>
        <a:ext cx="6305371" cy="718585"/>
      </dsp:txXfrm>
    </dsp:sp>
    <dsp:sp modelId="{237DB301-F2BF-474A-AB6F-E3CCE6F3ECD5}">
      <dsp:nvSpPr>
        <dsp:cNvPr id="0" name=""/>
        <dsp:cNvSpPr/>
      </dsp:nvSpPr>
      <dsp:spPr>
        <a:xfrm>
          <a:off x="0" y="719024"/>
          <a:ext cx="6305371"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340DD-49C2-4D9B-9F8E-4E6F01D09A0C}">
      <dsp:nvSpPr>
        <dsp:cNvPr id="0" name=""/>
        <dsp:cNvSpPr/>
      </dsp:nvSpPr>
      <dsp:spPr>
        <a:xfrm>
          <a:off x="0" y="719024"/>
          <a:ext cx="6305371" cy="71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So what? </a:t>
          </a:r>
        </a:p>
      </dsp:txBody>
      <dsp:txXfrm>
        <a:off x="0" y="719024"/>
        <a:ext cx="6305371" cy="718585"/>
      </dsp:txXfrm>
    </dsp:sp>
    <dsp:sp modelId="{C0CE4233-3B4D-456A-B4F7-BDC18AC0D1EA}">
      <dsp:nvSpPr>
        <dsp:cNvPr id="0" name=""/>
        <dsp:cNvSpPr/>
      </dsp:nvSpPr>
      <dsp:spPr>
        <a:xfrm>
          <a:off x="0" y="1437609"/>
          <a:ext cx="6305371"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819B3-BA9D-46EA-9A5A-E97FD3835432}">
      <dsp:nvSpPr>
        <dsp:cNvPr id="0" name=""/>
        <dsp:cNvSpPr/>
      </dsp:nvSpPr>
      <dsp:spPr>
        <a:xfrm>
          <a:off x="0" y="1437609"/>
          <a:ext cx="6305371" cy="71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must articulate your unique point of view;</a:t>
          </a:r>
        </a:p>
      </dsp:txBody>
      <dsp:txXfrm>
        <a:off x="0" y="1437609"/>
        <a:ext cx="6305371" cy="718585"/>
      </dsp:txXfrm>
    </dsp:sp>
    <dsp:sp modelId="{FCF8FDC1-B224-4C6A-BBD3-BB1936A03F3D}">
      <dsp:nvSpPr>
        <dsp:cNvPr id="0" name=""/>
        <dsp:cNvSpPr/>
      </dsp:nvSpPr>
      <dsp:spPr>
        <a:xfrm>
          <a:off x="0" y="2156195"/>
          <a:ext cx="6305371"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34CC7-34D3-43B1-9D25-F6C7E4344170}">
      <dsp:nvSpPr>
        <dsp:cNvPr id="0" name=""/>
        <dsp:cNvSpPr/>
      </dsp:nvSpPr>
      <dsp:spPr>
        <a:xfrm>
          <a:off x="0" y="2156195"/>
          <a:ext cx="6305371" cy="71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must convey what’s at stake; and</a:t>
          </a:r>
        </a:p>
      </dsp:txBody>
      <dsp:txXfrm>
        <a:off x="0" y="2156195"/>
        <a:ext cx="6305371" cy="718585"/>
      </dsp:txXfrm>
    </dsp:sp>
    <dsp:sp modelId="{C9318F81-853F-44DB-BF27-70649ED35CFA}">
      <dsp:nvSpPr>
        <dsp:cNvPr id="0" name=""/>
        <dsp:cNvSpPr/>
      </dsp:nvSpPr>
      <dsp:spPr>
        <a:xfrm>
          <a:off x="0" y="2874780"/>
          <a:ext cx="6305371"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7B95E5-B0CA-4FB5-8A3B-2D869D0D9017}">
      <dsp:nvSpPr>
        <dsp:cNvPr id="0" name=""/>
        <dsp:cNvSpPr/>
      </dsp:nvSpPr>
      <dsp:spPr>
        <a:xfrm>
          <a:off x="0" y="2874780"/>
          <a:ext cx="6305371" cy="71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must be a complete sentence.</a:t>
          </a:r>
        </a:p>
      </dsp:txBody>
      <dsp:txXfrm>
        <a:off x="0" y="2874780"/>
        <a:ext cx="6305371" cy="7185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A421D-6381-4409-AEB4-AA24E9C0A42C}">
      <dsp:nvSpPr>
        <dsp:cNvPr id="0" name=""/>
        <dsp:cNvSpPr/>
      </dsp:nvSpPr>
      <dsp:spPr>
        <a:xfrm>
          <a:off x="0" y="3188"/>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1D7B0B8-E46D-43D3-8A60-9F5FB3CD67C6}">
      <dsp:nvSpPr>
        <dsp:cNvPr id="0" name=""/>
        <dsp:cNvSpPr/>
      </dsp:nvSpPr>
      <dsp:spPr>
        <a:xfrm>
          <a:off x="205427" y="155985"/>
          <a:ext cx="373504" cy="373504"/>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0CD2D3A-0120-4721-9DC6-5537B7BC1119}">
      <dsp:nvSpPr>
        <dsp:cNvPr id="0" name=""/>
        <dsp:cNvSpPr/>
      </dsp:nvSpPr>
      <dsp:spPr>
        <a:xfrm>
          <a:off x="872087" y="3188"/>
          <a:ext cx="9555785"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1422400">
            <a:lnSpc>
              <a:spcPct val="90000"/>
            </a:lnSpc>
            <a:spcBef>
              <a:spcPct val="0"/>
            </a:spcBef>
            <a:spcAft>
              <a:spcPct val="35000"/>
            </a:spcAft>
            <a:buNone/>
          </a:pPr>
          <a:r>
            <a:rPr lang="en-US" sz="3200" kern="1200" dirty="0"/>
            <a:t>Employ simplicity </a:t>
          </a:r>
        </a:p>
      </dsp:txBody>
      <dsp:txXfrm>
        <a:off x="872087" y="3188"/>
        <a:ext cx="9555785" cy="679099"/>
      </dsp:txXfrm>
    </dsp:sp>
    <dsp:sp modelId="{9ADE12AE-74B0-4EB8-B56F-CA57DCE856DC}">
      <dsp:nvSpPr>
        <dsp:cNvPr id="0" name=""/>
        <dsp:cNvSpPr/>
      </dsp:nvSpPr>
      <dsp:spPr>
        <a:xfrm>
          <a:off x="0" y="852062"/>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B41C88-9D73-4163-837A-2D4947661AFB}">
      <dsp:nvSpPr>
        <dsp:cNvPr id="0" name=""/>
        <dsp:cNvSpPr/>
      </dsp:nvSpPr>
      <dsp:spPr>
        <a:xfrm>
          <a:off x="205427" y="1004860"/>
          <a:ext cx="373504" cy="373504"/>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5610A63-2EC9-4E6E-9903-FE6E27017D09}">
      <dsp:nvSpPr>
        <dsp:cNvPr id="0" name=""/>
        <dsp:cNvSpPr/>
      </dsp:nvSpPr>
      <dsp:spPr>
        <a:xfrm>
          <a:off x="784360" y="852062"/>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1422400">
            <a:lnSpc>
              <a:spcPct val="90000"/>
            </a:lnSpc>
            <a:spcBef>
              <a:spcPct val="0"/>
            </a:spcBef>
            <a:spcAft>
              <a:spcPct val="35000"/>
            </a:spcAft>
            <a:buNone/>
          </a:pPr>
          <a:r>
            <a:rPr lang="en-US" sz="3200" kern="1200" dirty="0"/>
            <a:t>Display only the most important information </a:t>
          </a:r>
        </a:p>
      </dsp:txBody>
      <dsp:txXfrm>
        <a:off x="784360" y="852062"/>
        <a:ext cx="9731239" cy="679099"/>
      </dsp:txXfrm>
    </dsp:sp>
    <dsp:sp modelId="{1AA9C799-8001-423F-B559-BECFEDFE790D}">
      <dsp:nvSpPr>
        <dsp:cNvPr id="0" name=""/>
        <dsp:cNvSpPr/>
      </dsp:nvSpPr>
      <dsp:spPr>
        <a:xfrm>
          <a:off x="0" y="1700937"/>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580927-69DB-488B-8938-8A15C51E350A}">
      <dsp:nvSpPr>
        <dsp:cNvPr id="0" name=""/>
        <dsp:cNvSpPr/>
      </dsp:nvSpPr>
      <dsp:spPr>
        <a:xfrm>
          <a:off x="205427" y="1853734"/>
          <a:ext cx="373504" cy="373504"/>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A639DB-0D3F-46CD-9E17-9E42FCE47ECF}">
      <dsp:nvSpPr>
        <dsp:cNvPr id="0" name=""/>
        <dsp:cNvSpPr/>
      </dsp:nvSpPr>
      <dsp:spPr>
        <a:xfrm>
          <a:off x="784360" y="1700937"/>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1422400">
            <a:lnSpc>
              <a:spcPct val="90000"/>
            </a:lnSpc>
            <a:spcBef>
              <a:spcPct val="0"/>
            </a:spcBef>
            <a:spcAft>
              <a:spcPct val="35000"/>
            </a:spcAft>
            <a:buNone/>
          </a:pPr>
          <a:r>
            <a:rPr lang="en-US" sz="3200" kern="1200" dirty="0"/>
            <a:t>Require little explanation </a:t>
          </a:r>
        </a:p>
      </dsp:txBody>
      <dsp:txXfrm>
        <a:off x="784360" y="1700937"/>
        <a:ext cx="9731239" cy="679099"/>
      </dsp:txXfrm>
    </dsp:sp>
    <dsp:sp modelId="{1C5658A2-6F09-4423-BA4E-A3F475B7E59E}">
      <dsp:nvSpPr>
        <dsp:cNvPr id="0" name=""/>
        <dsp:cNvSpPr/>
      </dsp:nvSpPr>
      <dsp:spPr>
        <a:xfrm>
          <a:off x="0" y="2549811"/>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77137F-F893-4426-9EDC-25736EDE73C5}">
      <dsp:nvSpPr>
        <dsp:cNvPr id="0" name=""/>
        <dsp:cNvSpPr/>
      </dsp:nvSpPr>
      <dsp:spPr>
        <a:xfrm>
          <a:off x="205427" y="2702609"/>
          <a:ext cx="373504" cy="373504"/>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FB4F23-59EB-4EC8-824B-D40C3058BC39}">
      <dsp:nvSpPr>
        <dsp:cNvPr id="0" name=""/>
        <dsp:cNvSpPr/>
      </dsp:nvSpPr>
      <dsp:spPr>
        <a:xfrm>
          <a:off x="784360" y="2549811"/>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1422400">
            <a:lnSpc>
              <a:spcPct val="90000"/>
            </a:lnSpc>
            <a:spcBef>
              <a:spcPct val="0"/>
            </a:spcBef>
            <a:spcAft>
              <a:spcPct val="35000"/>
            </a:spcAft>
            <a:buNone/>
          </a:pPr>
          <a:r>
            <a:rPr lang="en-US" sz="3200" kern="1200" dirty="0"/>
            <a:t>Don’t Overload your data</a:t>
          </a:r>
        </a:p>
      </dsp:txBody>
      <dsp:txXfrm>
        <a:off x="784360" y="2549811"/>
        <a:ext cx="9731239" cy="679099"/>
      </dsp:txXfrm>
    </dsp:sp>
    <dsp:sp modelId="{A53D36D5-4710-4AC5-B1C7-BA2A6CDA4432}">
      <dsp:nvSpPr>
        <dsp:cNvPr id="0" name=""/>
        <dsp:cNvSpPr/>
      </dsp:nvSpPr>
      <dsp:spPr>
        <a:xfrm>
          <a:off x="0" y="3330952"/>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BC1BE8-C8FF-4996-86D3-EC953226E1F6}">
      <dsp:nvSpPr>
        <dsp:cNvPr id="0" name=""/>
        <dsp:cNvSpPr/>
      </dsp:nvSpPr>
      <dsp:spPr>
        <a:xfrm>
          <a:off x="205427" y="3551483"/>
          <a:ext cx="373504" cy="373504"/>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0E29AC6-C5A0-4523-9627-B91FB4A32870}">
      <dsp:nvSpPr>
        <dsp:cNvPr id="0" name=""/>
        <dsp:cNvSpPr/>
      </dsp:nvSpPr>
      <dsp:spPr>
        <a:xfrm>
          <a:off x="784360" y="3398686"/>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1422400">
            <a:lnSpc>
              <a:spcPct val="90000"/>
            </a:lnSpc>
            <a:spcBef>
              <a:spcPct val="0"/>
            </a:spcBef>
            <a:spcAft>
              <a:spcPct val="35000"/>
            </a:spcAft>
            <a:buNone/>
          </a:pPr>
          <a:r>
            <a:rPr lang="en-US" sz="3200" kern="1200" dirty="0">
              <a:effectLst/>
            </a:rPr>
            <a:t>Stay away from 3-D</a:t>
          </a:r>
          <a:endParaRPr lang="en-US" sz="1900" kern="1200" dirty="0">
            <a:effectLst/>
          </a:endParaRPr>
        </a:p>
      </dsp:txBody>
      <dsp:txXfrm>
        <a:off x="784360" y="3398686"/>
        <a:ext cx="9731239" cy="6790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B7C73-9291-4D72-BDD4-90CD558E503F}">
      <dsp:nvSpPr>
        <dsp:cNvPr id="0" name=""/>
        <dsp:cNvSpPr/>
      </dsp:nvSpPr>
      <dsp:spPr>
        <a:xfrm>
          <a:off x="3286" y="160768"/>
          <a:ext cx="3203971" cy="89280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Categorical</a:t>
          </a:r>
        </a:p>
      </dsp:txBody>
      <dsp:txXfrm>
        <a:off x="3286" y="160768"/>
        <a:ext cx="3203971" cy="892800"/>
      </dsp:txXfrm>
    </dsp:sp>
    <dsp:sp modelId="{44981434-E549-4AA9-9553-1001B4E5CD6C}">
      <dsp:nvSpPr>
        <dsp:cNvPr id="0" name=""/>
        <dsp:cNvSpPr/>
      </dsp:nvSpPr>
      <dsp:spPr>
        <a:xfrm>
          <a:off x="3286" y="1053568"/>
          <a:ext cx="3203971" cy="2866637"/>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Position</a:t>
          </a:r>
        </a:p>
        <a:p>
          <a:pPr marL="285750" lvl="1" indent="-285750" algn="l" defTabSz="1377950">
            <a:lnSpc>
              <a:spcPct val="90000"/>
            </a:lnSpc>
            <a:spcBef>
              <a:spcPct val="0"/>
            </a:spcBef>
            <a:spcAft>
              <a:spcPct val="15000"/>
            </a:spcAft>
            <a:buChar char="•"/>
          </a:pPr>
          <a:r>
            <a:rPr lang="en-US" sz="3100" kern="1200" dirty="0"/>
            <a:t>Shape</a:t>
          </a:r>
        </a:p>
        <a:p>
          <a:pPr marL="285750" lvl="1" indent="-285750" algn="l" defTabSz="1377950">
            <a:lnSpc>
              <a:spcPct val="90000"/>
            </a:lnSpc>
            <a:spcBef>
              <a:spcPct val="0"/>
            </a:spcBef>
            <a:spcAft>
              <a:spcPct val="15000"/>
            </a:spcAft>
            <a:buChar char="•"/>
          </a:pPr>
          <a:r>
            <a:rPr lang="en-US" sz="3100" kern="1200" dirty="0"/>
            <a:t>Different Color</a:t>
          </a:r>
        </a:p>
      </dsp:txBody>
      <dsp:txXfrm>
        <a:off x="3286" y="1053568"/>
        <a:ext cx="3203971" cy="2866637"/>
      </dsp:txXfrm>
    </dsp:sp>
    <dsp:sp modelId="{7DF61EA3-1F39-4DC8-827F-D94A645185FA}">
      <dsp:nvSpPr>
        <dsp:cNvPr id="0" name=""/>
        <dsp:cNvSpPr/>
      </dsp:nvSpPr>
      <dsp:spPr>
        <a:xfrm>
          <a:off x="3655814" y="160768"/>
          <a:ext cx="3203971" cy="892800"/>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Ordinal</a:t>
          </a:r>
        </a:p>
      </dsp:txBody>
      <dsp:txXfrm>
        <a:off x="3655814" y="160768"/>
        <a:ext cx="3203971" cy="892800"/>
      </dsp:txXfrm>
    </dsp:sp>
    <dsp:sp modelId="{B0CD829A-4EAB-4775-9E4B-53953D96D074}">
      <dsp:nvSpPr>
        <dsp:cNvPr id="0" name=""/>
        <dsp:cNvSpPr/>
      </dsp:nvSpPr>
      <dsp:spPr>
        <a:xfrm>
          <a:off x="3655814" y="1053568"/>
          <a:ext cx="3203971" cy="2866637"/>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Position</a:t>
          </a:r>
        </a:p>
        <a:p>
          <a:pPr marL="285750" lvl="1" indent="-285750" algn="l" defTabSz="1377950">
            <a:lnSpc>
              <a:spcPct val="90000"/>
            </a:lnSpc>
            <a:spcBef>
              <a:spcPct val="0"/>
            </a:spcBef>
            <a:spcAft>
              <a:spcPct val="15000"/>
            </a:spcAft>
            <a:buChar char="•"/>
          </a:pPr>
          <a:r>
            <a:rPr lang="en-US" sz="3100" kern="1200" dirty="0"/>
            <a:t>Size</a:t>
          </a:r>
        </a:p>
        <a:p>
          <a:pPr marL="285750" lvl="1" indent="-285750" algn="l" defTabSz="1377950">
            <a:lnSpc>
              <a:spcPct val="90000"/>
            </a:lnSpc>
            <a:spcBef>
              <a:spcPct val="0"/>
            </a:spcBef>
            <a:spcAft>
              <a:spcPct val="15000"/>
            </a:spcAft>
            <a:buChar char="•"/>
          </a:pPr>
          <a:r>
            <a:rPr lang="en-US" sz="3100" kern="1200" dirty="0"/>
            <a:t>Color Intensity</a:t>
          </a:r>
        </a:p>
        <a:p>
          <a:pPr marL="285750" lvl="1" indent="-285750" algn="l" defTabSz="1377950">
            <a:lnSpc>
              <a:spcPct val="90000"/>
            </a:lnSpc>
            <a:spcBef>
              <a:spcPct val="0"/>
            </a:spcBef>
            <a:spcAft>
              <a:spcPct val="15000"/>
            </a:spcAft>
            <a:buChar char="•"/>
          </a:pPr>
          <a:r>
            <a:rPr lang="en-US" sz="3100" kern="1200" dirty="0"/>
            <a:t>Different Colors</a:t>
          </a:r>
        </a:p>
        <a:p>
          <a:pPr marL="285750" lvl="1" indent="-285750" algn="l" defTabSz="1377950">
            <a:lnSpc>
              <a:spcPct val="90000"/>
            </a:lnSpc>
            <a:spcBef>
              <a:spcPct val="0"/>
            </a:spcBef>
            <a:spcAft>
              <a:spcPct val="15000"/>
            </a:spcAft>
            <a:buChar char="•"/>
          </a:pPr>
          <a:r>
            <a:rPr lang="en-US" sz="3100" kern="1200" dirty="0"/>
            <a:t>Shape</a:t>
          </a:r>
        </a:p>
      </dsp:txBody>
      <dsp:txXfrm>
        <a:off x="3655814" y="1053568"/>
        <a:ext cx="3203971" cy="2866637"/>
      </dsp:txXfrm>
    </dsp:sp>
    <dsp:sp modelId="{5D32D166-2B43-4BF4-ACFB-1227F4EBFE64}">
      <dsp:nvSpPr>
        <dsp:cNvPr id="0" name=""/>
        <dsp:cNvSpPr/>
      </dsp:nvSpPr>
      <dsp:spPr>
        <a:xfrm>
          <a:off x="7308342" y="160768"/>
          <a:ext cx="3203971" cy="89280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Quantitative</a:t>
          </a:r>
        </a:p>
      </dsp:txBody>
      <dsp:txXfrm>
        <a:off x="7308342" y="160768"/>
        <a:ext cx="3203971" cy="892800"/>
      </dsp:txXfrm>
    </dsp:sp>
    <dsp:sp modelId="{374D03E6-2F04-4001-BE46-68B4CBBE4774}">
      <dsp:nvSpPr>
        <dsp:cNvPr id="0" name=""/>
        <dsp:cNvSpPr/>
      </dsp:nvSpPr>
      <dsp:spPr>
        <a:xfrm>
          <a:off x="7308342" y="1053568"/>
          <a:ext cx="3203971" cy="2866637"/>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Position</a:t>
          </a:r>
        </a:p>
        <a:p>
          <a:pPr marL="285750" lvl="1" indent="-285750" algn="l" defTabSz="1377950">
            <a:lnSpc>
              <a:spcPct val="90000"/>
            </a:lnSpc>
            <a:spcBef>
              <a:spcPct val="0"/>
            </a:spcBef>
            <a:spcAft>
              <a:spcPct val="15000"/>
            </a:spcAft>
            <a:buChar char="•"/>
          </a:pPr>
          <a:r>
            <a:rPr lang="en-US" sz="3100" kern="1200" dirty="0"/>
            <a:t>Length </a:t>
          </a:r>
        </a:p>
        <a:p>
          <a:pPr marL="285750" lvl="1" indent="-285750" algn="l" defTabSz="1377950">
            <a:lnSpc>
              <a:spcPct val="90000"/>
            </a:lnSpc>
            <a:spcBef>
              <a:spcPct val="0"/>
            </a:spcBef>
            <a:spcAft>
              <a:spcPct val="15000"/>
            </a:spcAft>
            <a:buChar char="•"/>
          </a:pPr>
          <a:r>
            <a:rPr lang="en-US" sz="3100" kern="1200" dirty="0"/>
            <a:t>Size</a:t>
          </a:r>
        </a:p>
        <a:p>
          <a:pPr marL="285750" lvl="1" indent="-285750" algn="l" defTabSz="1377950">
            <a:lnSpc>
              <a:spcPct val="90000"/>
            </a:lnSpc>
            <a:spcBef>
              <a:spcPct val="0"/>
            </a:spcBef>
            <a:spcAft>
              <a:spcPct val="15000"/>
            </a:spcAft>
            <a:buChar char="•"/>
          </a:pPr>
          <a:r>
            <a:rPr lang="en-US" sz="3100" kern="1200" dirty="0"/>
            <a:t>Color Intensity</a:t>
          </a:r>
        </a:p>
      </dsp:txBody>
      <dsp:txXfrm>
        <a:off x="7308342" y="1053568"/>
        <a:ext cx="3203971" cy="2866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64C77-45B2-F342-9F35-DB5E5E903577}">
      <dsp:nvSpPr>
        <dsp:cNvPr id="0" name=""/>
        <dsp:cNvSpPr/>
      </dsp:nvSpPr>
      <dsp:spPr>
        <a:xfrm>
          <a:off x="1851818" y="0"/>
          <a:ext cx="4525963" cy="4525963"/>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C0DF8F-4288-9145-BFC0-1462F5292D27}">
      <dsp:nvSpPr>
        <dsp:cNvPr id="0" name=""/>
        <dsp:cNvSpPr/>
      </dsp:nvSpPr>
      <dsp:spPr>
        <a:xfrm>
          <a:off x="2281784" y="429966"/>
          <a:ext cx="1765125" cy="176512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Helvetica Neue Light"/>
              <a:cs typeface="Helvetica Neue Light"/>
            </a:rPr>
            <a:t>To Record</a:t>
          </a:r>
        </a:p>
      </dsp:txBody>
      <dsp:txXfrm>
        <a:off x="2367950" y="516132"/>
        <a:ext cx="1592793" cy="1592793"/>
      </dsp:txXfrm>
    </dsp:sp>
    <dsp:sp modelId="{6A4030BB-EC03-5A4B-81F6-745D498E8CE8}">
      <dsp:nvSpPr>
        <dsp:cNvPr id="0" name=""/>
        <dsp:cNvSpPr/>
      </dsp:nvSpPr>
      <dsp:spPr>
        <a:xfrm>
          <a:off x="4182689" y="429966"/>
          <a:ext cx="1765125" cy="1765125"/>
        </a:xfrm>
        <a:prstGeom prst="round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Helvetica Neue Light"/>
              <a:cs typeface="Helvetica Neue Light"/>
            </a:rPr>
            <a:t>To Analyze &amp; Reveal</a:t>
          </a:r>
        </a:p>
      </dsp:txBody>
      <dsp:txXfrm>
        <a:off x="4268855" y="516132"/>
        <a:ext cx="1592793" cy="1592793"/>
      </dsp:txXfrm>
    </dsp:sp>
    <dsp:sp modelId="{B83FFFBA-098C-F345-BD5C-B4C0E9FD7984}">
      <dsp:nvSpPr>
        <dsp:cNvPr id="0" name=""/>
        <dsp:cNvSpPr/>
      </dsp:nvSpPr>
      <dsp:spPr>
        <a:xfrm>
          <a:off x="2281784" y="2330870"/>
          <a:ext cx="1765125" cy="1765125"/>
        </a:xfrm>
        <a:prstGeom prst="round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Helvetica Neue Light"/>
              <a:cs typeface="Helvetica Neue Light"/>
            </a:rPr>
            <a:t>To Confirm</a:t>
          </a:r>
        </a:p>
      </dsp:txBody>
      <dsp:txXfrm>
        <a:off x="2367950" y="2417036"/>
        <a:ext cx="1592793" cy="1592793"/>
      </dsp:txXfrm>
    </dsp:sp>
    <dsp:sp modelId="{EFC7C78D-EBDA-A449-A1BB-56334A259FF5}">
      <dsp:nvSpPr>
        <dsp:cNvPr id="0" name=""/>
        <dsp:cNvSpPr/>
      </dsp:nvSpPr>
      <dsp:spPr>
        <a:xfrm>
          <a:off x="4182689" y="2330870"/>
          <a:ext cx="1765125" cy="1765125"/>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Helvetica Neue Light"/>
              <a:cs typeface="Helvetica Neue Light"/>
            </a:rPr>
            <a:t>To Communicate</a:t>
          </a:r>
        </a:p>
      </dsp:txBody>
      <dsp:txXfrm>
        <a:off x="4268855" y="2417036"/>
        <a:ext cx="1592793" cy="15927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70665-F7AB-1F42-B874-7C609813B7BF}">
      <dsp:nvSpPr>
        <dsp:cNvPr id="0" name=""/>
        <dsp:cNvSpPr/>
      </dsp:nvSpPr>
      <dsp:spPr>
        <a:xfrm>
          <a:off x="7504" y="12310"/>
          <a:ext cx="5037091" cy="4501341"/>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Helvetica Neue Light"/>
              <a:cs typeface="Helvetica Neue Light"/>
            </a:rPr>
            <a:t>Exploratory</a:t>
          </a:r>
        </a:p>
      </dsp:txBody>
      <dsp:txXfrm>
        <a:off x="710881" y="543115"/>
        <a:ext cx="2904268" cy="3439731"/>
      </dsp:txXfrm>
    </dsp:sp>
    <dsp:sp modelId="{F4F7D26D-44EE-964B-935C-C8EC63708407}">
      <dsp:nvSpPr>
        <dsp:cNvPr id="0" name=""/>
        <dsp:cNvSpPr/>
      </dsp:nvSpPr>
      <dsp:spPr>
        <a:xfrm>
          <a:off x="3318424" y="12310"/>
          <a:ext cx="4903671" cy="4501341"/>
        </a:xfrm>
        <a:prstGeom prst="ellipse">
          <a:avLst/>
        </a:prstGeom>
        <a:solidFill>
          <a:schemeClr val="accent3">
            <a:alpha val="50000"/>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Helvetica Neue Light"/>
              <a:cs typeface="Helvetica Neue Light"/>
            </a:rPr>
            <a:t>Explanatory</a:t>
          </a:r>
        </a:p>
      </dsp:txBody>
      <dsp:txXfrm>
        <a:off x="4710006" y="543115"/>
        <a:ext cx="2827342" cy="34397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AA516-8910-4E21-8A09-B886FF1D4F92}">
      <dsp:nvSpPr>
        <dsp:cNvPr id="0" name=""/>
        <dsp:cNvSpPr/>
      </dsp:nvSpPr>
      <dsp:spPr>
        <a:xfrm>
          <a:off x="3542" y="267964"/>
          <a:ext cx="1917799" cy="11506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Who is your audience? </a:t>
          </a:r>
        </a:p>
      </dsp:txBody>
      <dsp:txXfrm>
        <a:off x="3542" y="267964"/>
        <a:ext cx="1917799" cy="1150679"/>
      </dsp:txXfrm>
    </dsp:sp>
    <dsp:sp modelId="{72941F76-AE6C-4132-84F0-E6E4393FF623}">
      <dsp:nvSpPr>
        <dsp:cNvPr id="0" name=""/>
        <dsp:cNvSpPr/>
      </dsp:nvSpPr>
      <dsp:spPr>
        <a:xfrm>
          <a:off x="2113121" y="267964"/>
          <a:ext cx="1917799" cy="1150679"/>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do they want?</a:t>
          </a:r>
        </a:p>
      </dsp:txBody>
      <dsp:txXfrm>
        <a:off x="2113121" y="267964"/>
        <a:ext cx="1917799" cy="1150679"/>
      </dsp:txXfrm>
    </dsp:sp>
    <dsp:sp modelId="{F3DAB6CF-954C-4B47-A3BC-052201F2CBE8}">
      <dsp:nvSpPr>
        <dsp:cNvPr id="0" name=""/>
        <dsp:cNvSpPr/>
      </dsp:nvSpPr>
      <dsp:spPr>
        <a:xfrm>
          <a:off x="4222700" y="267964"/>
          <a:ext cx="1917799" cy="1150679"/>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do they need?</a:t>
          </a:r>
        </a:p>
      </dsp:txBody>
      <dsp:txXfrm>
        <a:off x="4222700" y="267964"/>
        <a:ext cx="1917799" cy="1150679"/>
      </dsp:txXfrm>
    </dsp:sp>
    <dsp:sp modelId="{DBD9E0D7-CF72-4761-A8D9-9DCDBA99A2ED}">
      <dsp:nvSpPr>
        <dsp:cNvPr id="0" name=""/>
        <dsp:cNvSpPr/>
      </dsp:nvSpPr>
      <dsp:spPr>
        <a:xfrm>
          <a:off x="6332279" y="267964"/>
          <a:ext cx="1917799" cy="115067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might they be feeling?</a:t>
          </a:r>
        </a:p>
      </dsp:txBody>
      <dsp:txXfrm>
        <a:off x="6332279" y="267964"/>
        <a:ext cx="1917799" cy="1150679"/>
      </dsp:txXfrm>
    </dsp:sp>
    <dsp:sp modelId="{E104DB51-901C-4C04-9E1F-8B1142B003A2}">
      <dsp:nvSpPr>
        <dsp:cNvPr id="0" name=""/>
        <dsp:cNvSpPr/>
      </dsp:nvSpPr>
      <dsp:spPr>
        <a:xfrm>
          <a:off x="8441858" y="267964"/>
          <a:ext cx="1917799" cy="1150679"/>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action do they need to take?</a:t>
          </a:r>
        </a:p>
      </dsp:txBody>
      <dsp:txXfrm>
        <a:off x="8441858" y="267964"/>
        <a:ext cx="1917799" cy="1150679"/>
      </dsp:txXfrm>
    </dsp:sp>
    <dsp:sp modelId="{11383ECD-7638-47E8-AF47-FC0D6A15483D}">
      <dsp:nvSpPr>
        <dsp:cNvPr id="0" name=""/>
        <dsp:cNvSpPr/>
      </dsp:nvSpPr>
      <dsp:spPr>
        <a:xfrm>
          <a:off x="3542" y="1610423"/>
          <a:ext cx="1917799" cy="1150679"/>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type of communication do they prefer?</a:t>
          </a:r>
        </a:p>
      </dsp:txBody>
      <dsp:txXfrm>
        <a:off x="3542" y="1610423"/>
        <a:ext cx="1917799" cy="1150679"/>
      </dsp:txXfrm>
    </dsp:sp>
    <dsp:sp modelId="{9E5EF0EC-2227-49CA-802D-814FDD8D59F8}">
      <dsp:nvSpPr>
        <dsp:cNvPr id="0" name=""/>
        <dsp:cNvSpPr/>
      </dsp:nvSpPr>
      <dsp:spPr>
        <a:xfrm>
          <a:off x="2113121" y="1610423"/>
          <a:ext cx="1917799" cy="115067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How well do they know the data?</a:t>
          </a:r>
        </a:p>
      </dsp:txBody>
      <dsp:txXfrm>
        <a:off x="2113121" y="1610423"/>
        <a:ext cx="1917799" cy="1150679"/>
      </dsp:txXfrm>
    </dsp:sp>
    <dsp:sp modelId="{89B2287B-6612-43C0-A5FE-FABBA24FAB72}">
      <dsp:nvSpPr>
        <dsp:cNvPr id="0" name=""/>
        <dsp:cNvSpPr/>
      </dsp:nvSpPr>
      <dsp:spPr>
        <a:xfrm>
          <a:off x="4222700" y="1610423"/>
          <a:ext cx="1917799" cy="1150679"/>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beliefs or bias might they have that you need to reinforce or challenge?</a:t>
          </a:r>
        </a:p>
      </dsp:txBody>
      <dsp:txXfrm>
        <a:off x="4222700" y="1610423"/>
        <a:ext cx="1917799" cy="1150679"/>
      </dsp:txXfrm>
    </dsp:sp>
    <dsp:sp modelId="{D9772431-7369-4C19-99A1-D9C958AD6C96}">
      <dsp:nvSpPr>
        <dsp:cNvPr id="0" name=""/>
        <dsp:cNvSpPr/>
      </dsp:nvSpPr>
      <dsp:spPr>
        <a:xfrm>
          <a:off x="6332279" y="1610423"/>
          <a:ext cx="1917799" cy="1150679"/>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specifically, are you sharing with your audience?</a:t>
          </a:r>
        </a:p>
      </dsp:txBody>
      <dsp:txXfrm>
        <a:off x="6332279" y="1610423"/>
        <a:ext cx="1917799" cy="1150679"/>
      </dsp:txXfrm>
    </dsp:sp>
    <dsp:sp modelId="{EDD5B7D3-518C-4855-B1E3-CC9C588E1A67}">
      <dsp:nvSpPr>
        <dsp:cNvPr id="0" name=""/>
        <dsp:cNvSpPr/>
      </dsp:nvSpPr>
      <dsp:spPr>
        <a:xfrm>
          <a:off x="8441858" y="1610423"/>
          <a:ext cx="1917799" cy="11506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What, specifically, do you want them to do with this information?</a:t>
          </a:r>
        </a:p>
      </dsp:txBody>
      <dsp:txXfrm>
        <a:off x="8441858" y="1610423"/>
        <a:ext cx="1917799" cy="11506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04BB2-FC93-4D8F-979B-A231F67638B4}">
      <dsp:nvSpPr>
        <dsp:cNvPr id="0" name=""/>
        <dsp:cNvSpPr/>
      </dsp:nvSpPr>
      <dsp:spPr>
        <a:xfrm>
          <a:off x="2331526" y="589978"/>
          <a:ext cx="456465" cy="91440"/>
        </a:xfrm>
        <a:custGeom>
          <a:avLst/>
          <a:gdLst/>
          <a:ahLst/>
          <a:cxnLst/>
          <a:rect l="0" t="0" r="0" b="0"/>
          <a:pathLst>
            <a:path>
              <a:moveTo>
                <a:pt x="0" y="45720"/>
              </a:moveTo>
              <a:lnTo>
                <a:pt x="45646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547582" y="633262"/>
        <a:ext cx="24353" cy="4870"/>
      </dsp:txXfrm>
    </dsp:sp>
    <dsp:sp modelId="{C61CED95-FD7D-4AE8-A3B4-BD160BAD0351}">
      <dsp:nvSpPr>
        <dsp:cNvPr id="0" name=""/>
        <dsp:cNvSpPr/>
      </dsp:nvSpPr>
      <dsp:spPr>
        <a:xfrm>
          <a:off x="215651" y="395"/>
          <a:ext cx="2117675" cy="127060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68" tIns="108923" rIns="103768" bIns="108923" numCol="1" spcCol="1270" anchor="ctr" anchorCtr="0">
          <a:noAutofit/>
        </a:bodyPr>
        <a:lstStyle/>
        <a:p>
          <a:pPr marL="0" lvl="0" indent="0" algn="ctr" defTabSz="1466850">
            <a:lnSpc>
              <a:spcPct val="90000"/>
            </a:lnSpc>
            <a:spcBef>
              <a:spcPct val="0"/>
            </a:spcBef>
            <a:spcAft>
              <a:spcPct val="35000"/>
            </a:spcAft>
            <a:buNone/>
          </a:pPr>
          <a:r>
            <a:rPr lang="en-US" sz="3300" kern="1200" dirty="0"/>
            <a:t>Plan</a:t>
          </a:r>
        </a:p>
      </dsp:txBody>
      <dsp:txXfrm>
        <a:off x="215651" y="395"/>
        <a:ext cx="2117675" cy="1270605"/>
      </dsp:txXfrm>
    </dsp:sp>
    <dsp:sp modelId="{59FE1454-18C7-48CF-A20D-3325B1F831C8}">
      <dsp:nvSpPr>
        <dsp:cNvPr id="0" name=""/>
        <dsp:cNvSpPr/>
      </dsp:nvSpPr>
      <dsp:spPr>
        <a:xfrm>
          <a:off x="4936267" y="589978"/>
          <a:ext cx="456465" cy="91440"/>
        </a:xfrm>
        <a:custGeom>
          <a:avLst/>
          <a:gdLst/>
          <a:ahLst/>
          <a:cxnLst/>
          <a:rect l="0" t="0" r="0" b="0"/>
          <a:pathLst>
            <a:path>
              <a:moveTo>
                <a:pt x="0" y="45720"/>
              </a:moveTo>
              <a:lnTo>
                <a:pt x="45646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152323" y="633262"/>
        <a:ext cx="24353" cy="4870"/>
      </dsp:txXfrm>
    </dsp:sp>
    <dsp:sp modelId="{DB608C3D-620E-4A7C-82F2-CF3C8D0752C9}">
      <dsp:nvSpPr>
        <dsp:cNvPr id="0" name=""/>
        <dsp:cNvSpPr/>
      </dsp:nvSpPr>
      <dsp:spPr>
        <a:xfrm>
          <a:off x="2820391" y="395"/>
          <a:ext cx="2117675" cy="127060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68" tIns="108923" rIns="103768" bIns="108923" numCol="1" spcCol="1270" anchor="ctr" anchorCtr="0">
          <a:noAutofit/>
        </a:bodyPr>
        <a:lstStyle/>
        <a:p>
          <a:pPr marL="0" lvl="0" indent="0" algn="ctr" defTabSz="1466850">
            <a:lnSpc>
              <a:spcPct val="90000"/>
            </a:lnSpc>
            <a:spcBef>
              <a:spcPct val="0"/>
            </a:spcBef>
            <a:spcAft>
              <a:spcPct val="35000"/>
            </a:spcAft>
            <a:buNone/>
          </a:pPr>
          <a:r>
            <a:rPr lang="en-US" sz="3300" kern="1200" dirty="0"/>
            <a:t>Storyboard</a:t>
          </a:r>
        </a:p>
      </dsp:txBody>
      <dsp:txXfrm>
        <a:off x="2820391" y="395"/>
        <a:ext cx="2117675" cy="1270605"/>
      </dsp:txXfrm>
    </dsp:sp>
    <dsp:sp modelId="{08D0A52D-9AD2-418D-8C5C-CD955CC1BC15}">
      <dsp:nvSpPr>
        <dsp:cNvPr id="0" name=""/>
        <dsp:cNvSpPr/>
      </dsp:nvSpPr>
      <dsp:spPr>
        <a:xfrm>
          <a:off x="7541008" y="589978"/>
          <a:ext cx="456465" cy="91440"/>
        </a:xfrm>
        <a:custGeom>
          <a:avLst/>
          <a:gdLst/>
          <a:ahLst/>
          <a:cxnLst/>
          <a:rect l="0" t="0" r="0" b="0"/>
          <a:pathLst>
            <a:path>
              <a:moveTo>
                <a:pt x="0" y="45720"/>
              </a:moveTo>
              <a:lnTo>
                <a:pt x="45646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57064" y="633262"/>
        <a:ext cx="24353" cy="4870"/>
      </dsp:txXfrm>
    </dsp:sp>
    <dsp:sp modelId="{7888D7F1-C7A0-4160-A3B2-800267760BF4}">
      <dsp:nvSpPr>
        <dsp:cNvPr id="0" name=""/>
        <dsp:cNvSpPr/>
      </dsp:nvSpPr>
      <dsp:spPr>
        <a:xfrm>
          <a:off x="5425132" y="395"/>
          <a:ext cx="2117675" cy="127060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68" tIns="108923" rIns="103768" bIns="108923" numCol="1" spcCol="1270" anchor="ctr" anchorCtr="0">
          <a:noAutofit/>
        </a:bodyPr>
        <a:lstStyle/>
        <a:p>
          <a:pPr marL="0" lvl="0" indent="0" algn="ctr" defTabSz="1466850">
            <a:lnSpc>
              <a:spcPct val="90000"/>
            </a:lnSpc>
            <a:spcBef>
              <a:spcPct val="0"/>
            </a:spcBef>
            <a:spcAft>
              <a:spcPct val="35000"/>
            </a:spcAft>
            <a:buNone/>
          </a:pPr>
          <a:r>
            <a:rPr lang="en-US" sz="3300" kern="1200" dirty="0"/>
            <a:t>Build</a:t>
          </a:r>
        </a:p>
      </dsp:txBody>
      <dsp:txXfrm>
        <a:off x="5425132" y="395"/>
        <a:ext cx="2117675" cy="1270605"/>
      </dsp:txXfrm>
    </dsp:sp>
    <dsp:sp modelId="{41FA1D1E-3512-4C30-BA43-30FFB3EE96D4}">
      <dsp:nvSpPr>
        <dsp:cNvPr id="0" name=""/>
        <dsp:cNvSpPr/>
      </dsp:nvSpPr>
      <dsp:spPr>
        <a:xfrm>
          <a:off x="1274488" y="1269200"/>
          <a:ext cx="7814222" cy="456465"/>
        </a:xfrm>
        <a:custGeom>
          <a:avLst/>
          <a:gdLst/>
          <a:ahLst/>
          <a:cxnLst/>
          <a:rect l="0" t="0" r="0" b="0"/>
          <a:pathLst>
            <a:path>
              <a:moveTo>
                <a:pt x="7814222" y="0"/>
              </a:moveTo>
              <a:lnTo>
                <a:pt x="7814222" y="245332"/>
              </a:lnTo>
              <a:lnTo>
                <a:pt x="0" y="245332"/>
              </a:lnTo>
              <a:lnTo>
                <a:pt x="0" y="45646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985865" y="1494998"/>
        <a:ext cx="391469" cy="4870"/>
      </dsp:txXfrm>
    </dsp:sp>
    <dsp:sp modelId="{F175BCB9-433B-402D-8869-8F48C9B25C4B}">
      <dsp:nvSpPr>
        <dsp:cNvPr id="0" name=""/>
        <dsp:cNvSpPr/>
      </dsp:nvSpPr>
      <dsp:spPr>
        <a:xfrm>
          <a:off x="8029873" y="395"/>
          <a:ext cx="2117675" cy="127060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68" tIns="108923" rIns="103768" bIns="108923" numCol="1" spcCol="1270" anchor="ctr" anchorCtr="0">
          <a:noAutofit/>
        </a:bodyPr>
        <a:lstStyle/>
        <a:p>
          <a:pPr marL="0" lvl="0" indent="0" algn="ctr" defTabSz="1466850">
            <a:lnSpc>
              <a:spcPct val="90000"/>
            </a:lnSpc>
            <a:spcBef>
              <a:spcPct val="0"/>
            </a:spcBef>
            <a:spcAft>
              <a:spcPct val="35000"/>
            </a:spcAft>
            <a:buNone/>
          </a:pPr>
          <a:r>
            <a:rPr lang="en-US" sz="3300" kern="1200" dirty="0"/>
            <a:t>Rehearse</a:t>
          </a:r>
        </a:p>
      </dsp:txBody>
      <dsp:txXfrm>
        <a:off x="8029873" y="395"/>
        <a:ext cx="2117675" cy="1270605"/>
      </dsp:txXfrm>
    </dsp:sp>
    <dsp:sp modelId="{FBF0EE39-62E0-4828-B732-55BC3E775D38}">
      <dsp:nvSpPr>
        <dsp:cNvPr id="0" name=""/>
        <dsp:cNvSpPr/>
      </dsp:nvSpPr>
      <dsp:spPr>
        <a:xfrm>
          <a:off x="215651" y="1758066"/>
          <a:ext cx="2117675" cy="127060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68" tIns="108923" rIns="103768" bIns="108923" numCol="1" spcCol="1270" anchor="ctr" anchorCtr="0">
          <a:noAutofit/>
        </a:bodyPr>
        <a:lstStyle/>
        <a:p>
          <a:pPr marL="0" lvl="0" indent="0" algn="ctr" defTabSz="1466850">
            <a:lnSpc>
              <a:spcPct val="90000"/>
            </a:lnSpc>
            <a:spcBef>
              <a:spcPct val="0"/>
            </a:spcBef>
            <a:spcAft>
              <a:spcPct val="35000"/>
            </a:spcAft>
            <a:buNone/>
          </a:pPr>
          <a:r>
            <a:rPr lang="en-US" sz="3300" kern="1200" dirty="0"/>
            <a:t>Revise</a:t>
          </a:r>
        </a:p>
      </dsp:txBody>
      <dsp:txXfrm>
        <a:off x="215651" y="1758066"/>
        <a:ext cx="2117675" cy="12706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A4803-8A70-4D40-9EA4-0998A31EFA7A}">
      <dsp:nvSpPr>
        <dsp:cNvPr id="0" name=""/>
        <dsp:cNvSpPr/>
      </dsp:nvSpPr>
      <dsp:spPr>
        <a:xfrm>
          <a:off x="2817" y="82801"/>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Change over time</a:t>
          </a:r>
        </a:p>
      </dsp:txBody>
      <dsp:txXfrm>
        <a:off x="2817" y="82801"/>
        <a:ext cx="2235464" cy="1341278"/>
      </dsp:txXfrm>
    </dsp:sp>
    <dsp:sp modelId="{13B90EDD-993A-4EAB-9663-B25F3FF88174}">
      <dsp:nvSpPr>
        <dsp:cNvPr id="0" name=""/>
        <dsp:cNvSpPr/>
      </dsp:nvSpPr>
      <dsp:spPr>
        <a:xfrm>
          <a:off x="2461828" y="82801"/>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Drill down</a:t>
          </a:r>
        </a:p>
      </dsp:txBody>
      <dsp:txXfrm>
        <a:off x="2461828" y="82801"/>
        <a:ext cx="2235464" cy="1341278"/>
      </dsp:txXfrm>
    </dsp:sp>
    <dsp:sp modelId="{9209F2D7-FA6A-4A91-8F7B-69E91C8231D9}">
      <dsp:nvSpPr>
        <dsp:cNvPr id="0" name=""/>
        <dsp:cNvSpPr/>
      </dsp:nvSpPr>
      <dsp:spPr>
        <a:xfrm>
          <a:off x="4920839" y="82801"/>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Zoom out</a:t>
          </a:r>
        </a:p>
      </dsp:txBody>
      <dsp:txXfrm>
        <a:off x="4920839" y="82801"/>
        <a:ext cx="2235464" cy="1341278"/>
      </dsp:txXfrm>
    </dsp:sp>
    <dsp:sp modelId="{DB2AAF27-CD0A-4601-A31C-A69568E2A4DE}">
      <dsp:nvSpPr>
        <dsp:cNvPr id="0" name=""/>
        <dsp:cNvSpPr/>
      </dsp:nvSpPr>
      <dsp:spPr>
        <a:xfrm>
          <a:off x="7379849" y="82801"/>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Contrast</a:t>
          </a:r>
        </a:p>
      </dsp:txBody>
      <dsp:txXfrm>
        <a:off x="7379849" y="82801"/>
        <a:ext cx="2235464" cy="1341278"/>
      </dsp:txXfrm>
    </dsp:sp>
    <dsp:sp modelId="{5CECB61C-977D-430E-AAE4-61982E533F91}">
      <dsp:nvSpPr>
        <dsp:cNvPr id="0" name=""/>
        <dsp:cNvSpPr/>
      </dsp:nvSpPr>
      <dsp:spPr>
        <a:xfrm>
          <a:off x="2817" y="1647626"/>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Spread</a:t>
          </a:r>
        </a:p>
      </dsp:txBody>
      <dsp:txXfrm>
        <a:off x="2817" y="1647626"/>
        <a:ext cx="2235464" cy="1341278"/>
      </dsp:txXfrm>
    </dsp:sp>
    <dsp:sp modelId="{0B35531B-680D-4175-8D81-782C2A2C19ED}">
      <dsp:nvSpPr>
        <dsp:cNvPr id="0" name=""/>
        <dsp:cNvSpPr/>
      </dsp:nvSpPr>
      <dsp:spPr>
        <a:xfrm>
          <a:off x="2461828" y="1647626"/>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Intersections</a:t>
          </a:r>
        </a:p>
      </dsp:txBody>
      <dsp:txXfrm>
        <a:off x="2461828" y="1647626"/>
        <a:ext cx="2235464" cy="1341278"/>
      </dsp:txXfrm>
    </dsp:sp>
    <dsp:sp modelId="{B03802EB-4497-4AFF-BF72-EAFFF2021671}">
      <dsp:nvSpPr>
        <dsp:cNvPr id="0" name=""/>
        <dsp:cNvSpPr/>
      </dsp:nvSpPr>
      <dsp:spPr>
        <a:xfrm>
          <a:off x="4920839" y="1647626"/>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Factors</a:t>
          </a:r>
        </a:p>
      </dsp:txBody>
      <dsp:txXfrm>
        <a:off x="4920839" y="1647626"/>
        <a:ext cx="2235464" cy="1341278"/>
      </dsp:txXfrm>
    </dsp:sp>
    <dsp:sp modelId="{E54E602C-15F1-41B9-8B35-4FF43313B029}">
      <dsp:nvSpPr>
        <dsp:cNvPr id="0" name=""/>
        <dsp:cNvSpPr/>
      </dsp:nvSpPr>
      <dsp:spPr>
        <a:xfrm>
          <a:off x="7379849" y="1647626"/>
          <a:ext cx="2235464" cy="134127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t>Outliers</a:t>
          </a:r>
        </a:p>
      </dsp:txBody>
      <dsp:txXfrm>
        <a:off x="7379849" y="1647626"/>
        <a:ext cx="2235464" cy="13412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DC45C-D767-4C95-965A-54B0A2F8E050}">
      <dsp:nvSpPr>
        <dsp:cNvPr id="0" name=""/>
        <dsp:cNvSpPr/>
      </dsp:nvSpPr>
      <dsp:spPr>
        <a:xfrm>
          <a:off x="5776" y="406837"/>
          <a:ext cx="1805747" cy="216689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711200">
            <a:lnSpc>
              <a:spcPct val="90000"/>
            </a:lnSpc>
            <a:spcBef>
              <a:spcPct val="0"/>
            </a:spcBef>
            <a:spcAft>
              <a:spcPct val="35000"/>
            </a:spcAft>
            <a:buNone/>
          </a:pPr>
          <a:r>
            <a:rPr lang="en-US" sz="1600" kern="1200"/>
            <a:t>The setting: When and where does the story take place?</a:t>
          </a:r>
        </a:p>
      </dsp:txBody>
      <dsp:txXfrm>
        <a:off x="5776" y="1273596"/>
        <a:ext cx="1805747" cy="1300138"/>
      </dsp:txXfrm>
    </dsp:sp>
    <dsp:sp modelId="{4651B2D8-5E20-427F-8635-BD2ECAC51BA7}">
      <dsp:nvSpPr>
        <dsp:cNvPr id="0" name=""/>
        <dsp:cNvSpPr/>
      </dsp:nvSpPr>
      <dsp:spPr>
        <a:xfrm>
          <a:off x="5776" y="406837"/>
          <a:ext cx="1805747" cy="866759"/>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689100">
            <a:lnSpc>
              <a:spcPct val="90000"/>
            </a:lnSpc>
            <a:spcBef>
              <a:spcPct val="0"/>
            </a:spcBef>
            <a:spcAft>
              <a:spcPct val="35000"/>
            </a:spcAft>
            <a:buNone/>
          </a:pPr>
          <a:r>
            <a:rPr lang="en-US" sz="3800" kern="1200"/>
            <a:t>01</a:t>
          </a:r>
        </a:p>
      </dsp:txBody>
      <dsp:txXfrm>
        <a:off x="5776" y="406837"/>
        <a:ext cx="1805747" cy="866759"/>
      </dsp:txXfrm>
    </dsp:sp>
    <dsp:sp modelId="{022C87AC-8F21-4E1D-991D-8BD1394578C3}">
      <dsp:nvSpPr>
        <dsp:cNvPr id="0" name=""/>
        <dsp:cNvSpPr/>
      </dsp:nvSpPr>
      <dsp:spPr>
        <a:xfrm>
          <a:off x="1955984" y="406837"/>
          <a:ext cx="1805747" cy="216689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711200">
            <a:lnSpc>
              <a:spcPct val="90000"/>
            </a:lnSpc>
            <a:spcBef>
              <a:spcPct val="0"/>
            </a:spcBef>
            <a:spcAft>
              <a:spcPct val="35000"/>
            </a:spcAft>
            <a:buNone/>
          </a:pPr>
          <a:r>
            <a:rPr lang="en-US" sz="1600" kern="1200"/>
            <a:t>The main character: Who is driving the action? </a:t>
          </a:r>
        </a:p>
      </dsp:txBody>
      <dsp:txXfrm>
        <a:off x="1955984" y="1273596"/>
        <a:ext cx="1805747" cy="1300138"/>
      </dsp:txXfrm>
    </dsp:sp>
    <dsp:sp modelId="{125B41A2-52FB-4A0A-80CE-C58F898E7E2E}">
      <dsp:nvSpPr>
        <dsp:cNvPr id="0" name=""/>
        <dsp:cNvSpPr/>
      </dsp:nvSpPr>
      <dsp:spPr>
        <a:xfrm>
          <a:off x="1955984" y="406837"/>
          <a:ext cx="1805747" cy="866759"/>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689100">
            <a:lnSpc>
              <a:spcPct val="90000"/>
            </a:lnSpc>
            <a:spcBef>
              <a:spcPct val="0"/>
            </a:spcBef>
            <a:spcAft>
              <a:spcPct val="35000"/>
            </a:spcAft>
            <a:buNone/>
          </a:pPr>
          <a:r>
            <a:rPr lang="en-US" sz="3800" kern="1200"/>
            <a:t>02</a:t>
          </a:r>
        </a:p>
      </dsp:txBody>
      <dsp:txXfrm>
        <a:off x="1955984" y="406837"/>
        <a:ext cx="1805747" cy="866759"/>
      </dsp:txXfrm>
    </dsp:sp>
    <dsp:sp modelId="{A4004BA3-4A2A-4137-AAE1-BB45873A06EB}">
      <dsp:nvSpPr>
        <dsp:cNvPr id="0" name=""/>
        <dsp:cNvSpPr/>
      </dsp:nvSpPr>
      <dsp:spPr>
        <a:xfrm>
          <a:off x="3906192" y="406837"/>
          <a:ext cx="1805747" cy="216689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711200">
            <a:lnSpc>
              <a:spcPct val="90000"/>
            </a:lnSpc>
            <a:spcBef>
              <a:spcPct val="0"/>
            </a:spcBef>
            <a:spcAft>
              <a:spcPct val="35000"/>
            </a:spcAft>
            <a:buNone/>
          </a:pPr>
          <a:r>
            <a:rPr lang="en-US" sz="1600" kern="1200"/>
            <a:t>The imbalance: Why is it necessary, what has changed?</a:t>
          </a:r>
        </a:p>
      </dsp:txBody>
      <dsp:txXfrm>
        <a:off x="3906192" y="1273596"/>
        <a:ext cx="1805747" cy="1300138"/>
      </dsp:txXfrm>
    </dsp:sp>
    <dsp:sp modelId="{64AB067A-D38A-42EC-A8C1-EE71E4B1C96F}">
      <dsp:nvSpPr>
        <dsp:cNvPr id="0" name=""/>
        <dsp:cNvSpPr/>
      </dsp:nvSpPr>
      <dsp:spPr>
        <a:xfrm>
          <a:off x="3906192" y="406837"/>
          <a:ext cx="1805747" cy="866759"/>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689100">
            <a:lnSpc>
              <a:spcPct val="90000"/>
            </a:lnSpc>
            <a:spcBef>
              <a:spcPct val="0"/>
            </a:spcBef>
            <a:spcAft>
              <a:spcPct val="35000"/>
            </a:spcAft>
            <a:buNone/>
          </a:pPr>
          <a:r>
            <a:rPr lang="en-US" sz="3800" kern="1200"/>
            <a:t>03</a:t>
          </a:r>
        </a:p>
      </dsp:txBody>
      <dsp:txXfrm>
        <a:off x="3906192" y="406837"/>
        <a:ext cx="1805747" cy="866759"/>
      </dsp:txXfrm>
    </dsp:sp>
    <dsp:sp modelId="{BC647A1D-3A0F-43E9-9407-8F806228AAB8}">
      <dsp:nvSpPr>
        <dsp:cNvPr id="0" name=""/>
        <dsp:cNvSpPr/>
      </dsp:nvSpPr>
      <dsp:spPr>
        <a:xfrm>
          <a:off x="5856399" y="406837"/>
          <a:ext cx="1805747" cy="216689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711200">
            <a:lnSpc>
              <a:spcPct val="90000"/>
            </a:lnSpc>
            <a:spcBef>
              <a:spcPct val="0"/>
            </a:spcBef>
            <a:spcAft>
              <a:spcPct val="35000"/>
            </a:spcAft>
            <a:buNone/>
          </a:pPr>
          <a:r>
            <a:rPr lang="en-US" sz="1600" kern="1200"/>
            <a:t>The balance: What do you want to see happen?</a:t>
          </a:r>
        </a:p>
      </dsp:txBody>
      <dsp:txXfrm>
        <a:off x="5856399" y="1273596"/>
        <a:ext cx="1805747" cy="1300138"/>
      </dsp:txXfrm>
    </dsp:sp>
    <dsp:sp modelId="{74A57842-44E0-4286-B451-AE54EA8DDBC1}">
      <dsp:nvSpPr>
        <dsp:cNvPr id="0" name=""/>
        <dsp:cNvSpPr/>
      </dsp:nvSpPr>
      <dsp:spPr>
        <a:xfrm>
          <a:off x="5856399" y="406837"/>
          <a:ext cx="1805747" cy="866759"/>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689100">
            <a:lnSpc>
              <a:spcPct val="90000"/>
            </a:lnSpc>
            <a:spcBef>
              <a:spcPct val="0"/>
            </a:spcBef>
            <a:spcAft>
              <a:spcPct val="35000"/>
            </a:spcAft>
            <a:buNone/>
          </a:pPr>
          <a:r>
            <a:rPr lang="en-US" sz="3800" kern="1200"/>
            <a:t>04</a:t>
          </a:r>
        </a:p>
      </dsp:txBody>
      <dsp:txXfrm>
        <a:off x="5856399" y="406837"/>
        <a:ext cx="1805747" cy="866759"/>
      </dsp:txXfrm>
    </dsp:sp>
    <dsp:sp modelId="{68FEC612-1F95-4349-B19D-D981AB89769B}">
      <dsp:nvSpPr>
        <dsp:cNvPr id="0" name=""/>
        <dsp:cNvSpPr/>
      </dsp:nvSpPr>
      <dsp:spPr>
        <a:xfrm>
          <a:off x="7806607" y="406837"/>
          <a:ext cx="1805747" cy="216689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8368" tIns="0" rIns="178368" bIns="330200" numCol="1" spcCol="1270" anchor="t" anchorCtr="0">
          <a:noAutofit/>
        </a:bodyPr>
        <a:lstStyle/>
        <a:p>
          <a:pPr marL="0" lvl="0" indent="0" algn="l" defTabSz="711200">
            <a:lnSpc>
              <a:spcPct val="90000"/>
            </a:lnSpc>
            <a:spcBef>
              <a:spcPct val="0"/>
            </a:spcBef>
            <a:spcAft>
              <a:spcPct val="35000"/>
            </a:spcAft>
            <a:buNone/>
          </a:pPr>
          <a:r>
            <a:rPr lang="en-US" sz="1600" kern="1200"/>
            <a:t>The solution: How will you bring about the changes?</a:t>
          </a:r>
        </a:p>
      </dsp:txBody>
      <dsp:txXfrm>
        <a:off x="7806607" y="1273596"/>
        <a:ext cx="1805747" cy="1300138"/>
      </dsp:txXfrm>
    </dsp:sp>
    <dsp:sp modelId="{2FE6288E-F808-4B1C-98BD-EE59B6A8C1B8}">
      <dsp:nvSpPr>
        <dsp:cNvPr id="0" name=""/>
        <dsp:cNvSpPr/>
      </dsp:nvSpPr>
      <dsp:spPr>
        <a:xfrm>
          <a:off x="7806607" y="406837"/>
          <a:ext cx="1805747" cy="866759"/>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78368" tIns="165100" rIns="178368" bIns="165100" numCol="1" spcCol="1270" anchor="ctr" anchorCtr="0">
          <a:noAutofit/>
        </a:bodyPr>
        <a:lstStyle/>
        <a:p>
          <a:pPr marL="0" lvl="0" indent="0" algn="l" defTabSz="1689100">
            <a:lnSpc>
              <a:spcPct val="90000"/>
            </a:lnSpc>
            <a:spcBef>
              <a:spcPct val="0"/>
            </a:spcBef>
            <a:spcAft>
              <a:spcPct val="35000"/>
            </a:spcAft>
            <a:buNone/>
          </a:pPr>
          <a:r>
            <a:rPr lang="en-US" sz="3800" kern="1200"/>
            <a:t>05</a:t>
          </a:r>
        </a:p>
      </dsp:txBody>
      <dsp:txXfrm>
        <a:off x="7806607" y="406837"/>
        <a:ext cx="1805747" cy="8667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93943-A470-4730-BC8D-8C243AA9B3F9}">
      <dsp:nvSpPr>
        <dsp:cNvPr id="0" name=""/>
        <dsp:cNvSpPr/>
      </dsp:nvSpPr>
      <dsp:spPr>
        <a:xfrm>
          <a:off x="0" y="4720371"/>
          <a:ext cx="10711930" cy="44259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solidFill>
                <a:schemeClr val="tx1"/>
              </a:solidFill>
            </a:rPr>
            <a:t>Make it clear to your audience why they are in a unique position to make a decision or drive action</a:t>
          </a:r>
          <a:r>
            <a:rPr lang="en-US" sz="2400" b="0" i="0" kern="1200" dirty="0">
              <a:solidFill>
                <a:schemeClr val="tx1"/>
              </a:solidFill>
            </a:rPr>
            <a:t>.</a:t>
          </a:r>
        </a:p>
      </dsp:txBody>
      <dsp:txXfrm>
        <a:off x="0" y="4720371"/>
        <a:ext cx="10711930" cy="442593"/>
      </dsp:txXfrm>
    </dsp:sp>
    <dsp:sp modelId="{1AC7ED03-9379-473E-BF84-E4DEF5617D25}">
      <dsp:nvSpPr>
        <dsp:cNvPr id="0" name=""/>
        <dsp:cNvSpPr/>
      </dsp:nvSpPr>
      <dsp:spPr>
        <a:xfrm rot="10800000">
          <a:off x="0" y="4046301"/>
          <a:ext cx="10711930" cy="680708"/>
        </a:xfrm>
        <a:prstGeom prst="upArrowCallout">
          <a:avLst/>
        </a:prstGeom>
        <a:solidFill>
          <a:schemeClr val="accent5">
            <a:hueOff val="-965506"/>
            <a:satOff val="-2488"/>
            <a:lumOff val="-16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Illustrate the benefits of your recommended solution.</a:t>
          </a:r>
        </a:p>
      </dsp:txBody>
      <dsp:txXfrm rot="10800000">
        <a:off x="0" y="4046301"/>
        <a:ext cx="10711930" cy="442304"/>
      </dsp:txXfrm>
    </dsp:sp>
    <dsp:sp modelId="{DDD77BF1-967C-4D38-B5F4-5944EDAF1E9C}">
      <dsp:nvSpPr>
        <dsp:cNvPr id="0" name=""/>
        <dsp:cNvSpPr/>
      </dsp:nvSpPr>
      <dsp:spPr>
        <a:xfrm rot="10800000">
          <a:off x="0" y="3372232"/>
          <a:ext cx="10711930" cy="680708"/>
        </a:xfrm>
        <a:prstGeom prst="upArrowCallout">
          <a:avLst/>
        </a:prstGeom>
        <a:solidFill>
          <a:schemeClr val="accent5">
            <a:hueOff val="-1931012"/>
            <a:satOff val="-4977"/>
            <a:lumOff val="-33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Discuss potential options for addressing the problem.</a:t>
          </a:r>
        </a:p>
      </dsp:txBody>
      <dsp:txXfrm rot="10800000">
        <a:off x="0" y="3372232"/>
        <a:ext cx="10711930" cy="442304"/>
      </dsp:txXfrm>
    </dsp:sp>
    <dsp:sp modelId="{22E24267-E17C-4CF4-9BC3-B7E81ADAC0C1}">
      <dsp:nvSpPr>
        <dsp:cNvPr id="0" name=""/>
        <dsp:cNvSpPr/>
      </dsp:nvSpPr>
      <dsp:spPr>
        <a:xfrm rot="10800000">
          <a:off x="0" y="2698162"/>
          <a:ext cx="10711930" cy="680708"/>
        </a:xfrm>
        <a:prstGeom prst="upArrowCallout">
          <a:avLst/>
        </a:prstGeom>
        <a:solidFill>
          <a:schemeClr val="accent5">
            <a:hueOff val="-2896518"/>
            <a:satOff val="-7465"/>
            <a:lumOff val="-504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Articulate what will happen if no action is taken or no change is made.</a:t>
          </a:r>
        </a:p>
      </dsp:txBody>
      <dsp:txXfrm rot="10800000">
        <a:off x="0" y="2698162"/>
        <a:ext cx="10711930" cy="442304"/>
      </dsp:txXfrm>
    </dsp:sp>
    <dsp:sp modelId="{5BC96CC8-F363-4B44-8421-87A4DC9B6583}">
      <dsp:nvSpPr>
        <dsp:cNvPr id="0" name=""/>
        <dsp:cNvSpPr/>
      </dsp:nvSpPr>
      <dsp:spPr>
        <a:xfrm rot="10800000">
          <a:off x="0" y="2024093"/>
          <a:ext cx="10711930" cy="680708"/>
        </a:xfrm>
        <a:prstGeom prst="upArrowCallout">
          <a:avLst/>
        </a:prstGeom>
        <a:solidFill>
          <a:schemeClr val="accent5">
            <a:hueOff val="-3862025"/>
            <a:satOff val="-9954"/>
            <a:lumOff val="-672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Include data that demonstrates the problem.</a:t>
          </a:r>
        </a:p>
      </dsp:txBody>
      <dsp:txXfrm rot="10800000">
        <a:off x="0" y="2024093"/>
        <a:ext cx="10711930" cy="442304"/>
      </dsp:txXfrm>
    </dsp:sp>
    <dsp:sp modelId="{D41598C8-05FC-49A0-90AF-89F84F3FA5F0}">
      <dsp:nvSpPr>
        <dsp:cNvPr id="0" name=""/>
        <dsp:cNvSpPr/>
      </dsp:nvSpPr>
      <dsp:spPr>
        <a:xfrm rot="10800000">
          <a:off x="0" y="1350023"/>
          <a:ext cx="10711930" cy="680708"/>
        </a:xfrm>
        <a:prstGeom prst="upArrowCallout">
          <a:avLst/>
        </a:prstGeom>
        <a:solidFill>
          <a:schemeClr val="accent5">
            <a:hueOff val="-4827531"/>
            <a:satOff val="-12442"/>
            <a:lumOff val="-84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Give examples that illustrate the issue.</a:t>
          </a:r>
        </a:p>
      </dsp:txBody>
      <dsp:txXfrm rot="10800000">
        <a:off x="0" y="1350023"/>
        <a:ext cx="10711930" cy="442304"/>
      </dsp:txXfrm>
    </dsp:sp>
    <dsp:sp modelId="{7CA5576B-09F0-4878-BA42-2D25AF4BE834}">
      <dsp:nvSpPr>
        <dsp:cNvPr id="0" name=""/>
        <dsp:cNvSpPr/>
      </dsp:nvSpPr>
      <dsp:spPr>
        <a:xfrm rot="10800000">
          <a:off x="0" y="675954"/>
          <a:ext cx="10711930" cy="680708"/>
        </a:xfrm>
        <a:prstGeom prst="upArrowCallout">
          <a:avLst/>
        </a:prstGeom>
        <a:solidFill>
          <a:schemeClr val="accent5">
            <a:hueOff val="-5793037"/>
            <a:satOff val="-14931"/>
            <a:lumOff val="-100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0" i="0" kern="1200" dirty="0">
              <a:solidFill>
                <a:schemeClr val="tx1"/>
              </a:solidFill>
            </a:rPr>
            <a:t>Incorporate external context or comparison points.</a:t>
          </a:r>
        </a:p>
      </dsp:txBody>
      <dsp:txXfrm rot="10800000">
        <a:off x="0" y="675954"/>
        <a:ext cx="10711930" cy="442304"/>
      </dsp:txXfrm>
    </dsp:sp>
    <dsp:sp modelId="{3B90C0C8-16C2-4149-B627-13D1840BA013}">
      <dsp:nvSpPr>
        <dsp:cNvPr id="0" name=""/>
        <dsp:cNvSpPr/>
      </dsp:nvSpPr>
      <dsp:spPr>
        <a:xfrm rot="10800000">
          <a:off x="0" y="1884"/>
          <a:ext cx="10711930" cy="680708"/>
        </a:xfrm>
        <a:prstGeom prst="upArrowCallou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i="0" kern="1200" dirty="0">
              <a:solidFill>
                <a:schemeClr val="tx1"/>
              </a:solidFill>
            </a:rPr>
            <a:t>Develop the situation or problem</a:t>
          </a:r>
          <a:endParaRPr lang="en-US" sz="3200" kern="1200" dirty="0">
            <a:solidFill>
              <a:schemeClr val="tx1"/>
            </a:solidFill>
          </a:endParaRPr>
        </a:p>
      </dsp:txBody>
      <dsp:txXfrm rot="10800000">
        <a:off x="0" y="1884"/>
        <a:ext cx="10711930" cy="4423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9D7A7-DEF5-4C9A-8034-E5488B4142AE}">
      <dsp:nvSpPr>
        <dsp:cNvPr id="0" name=""/>
        <dsp:cNvSpPr/>
      </dsp:nvSpPr>
      <dsp:spPr>
        <a:xfrm>
          <a:off x="3286798" y="580190"/>
          <a:ext cx="448451" cy="91440"/>
        </a:xfrm>
        <a:custGeom>
          <a:avLst/>
          <a:gdLst/>
          <a:ahLst/>
          <a:cxnLst/>
          <a:rect l="0" t="0" r="0" b="0"/>
          <a:pathLst>
            <a:path>
              <a:moveTo>
                <a:pt x="0" y="45720"/>
              </a:moveTo>
              <a:lnTo>
                <a:pt x="44845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9047" y="623515"/>
        <a:ext cx="23952" cy="4790"/>
      </dsp:txXfrm>
    </dsp:sp>
    <dsp:sp modelId="{30F89777-9E63-4121-AF53-698288EDB85D}">
      <dsp:nvSpPr>
        <dsp:cNvPr id="0" name=""/>
        <dsp:cNvSpPr/>
      </dsp:nvSpPr>
      <dsp:spPr>
        <a:xfrm>
          <a:off x="1205765" y="1061"/>
          <a:ext cx="2082832" cy="1249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061" tIns="107131" rIns="102061" bIns="107131" numCol="1" spcCol="1270" anchor="ctr" anchorCtr="0">
          <a:noAutofit/>
        </a:bodyPr>
        <a:lstStyle/>
        <a:p>
          <a:pPr marL="0" lvl="0" indent="0" algn="ctr" defTabSz="844550">
            <a:lnSpc>
              <a:spcPct val="90000"/>
            </a:lnSpc>
            <a:spcBef>
              <a:spcPct val="0"/>
            </a:spcBef>
            <a:spcAft>
              <a:spcPct val="35000"/>
            </a:spcAft>
            <a:buNone/>
            <a:defRPr b="1"/>
          </a:pPr>
          <a:r>
            <a:rPr lang="en-US" sz="1900" kern="1200"/>
            <a:t>Exploratory visual analysis</a:t>
          </a:r>
        </a:p>
      </dsp:txBody>
      <dsp:txXfrm>
        <a:off x="1205765" y="1061"/>
        <a:ext cx="2082832" cy="1249699"/>
      </dsp:txXfrm>
    </dsp:sp>
    <dsp:sp modelId="{BB1DDBAA-DAF3-452D-B0A7-2C4B2FBF2383}">
      <dsp:nvSpPr>
        <dsp:cNvPr id="0" name=""/>
        <dsp:cNvSpPr/>
      </dsp:nvSpPr>
      <dsp:spPr>
        <a:xfrm>
          <a:off x="5848682" y="580190"/>
          <a:ext cx="448451" cy="91440"/>
        </a:xfrm>
        <a:custGeom>
          <a:avLst/>
          <a:gdLst/>
          <a:ahLst/>
          <a:cxnLst/>
          <a:rect l="0" t="0" r="0" b="0"/>
          <a:pathLst>
            <a:path>
              <a:moveTo>
                <a:pt x="0" y="45720"/>
              </a:moveTo>
              <a:lnTo>
                <a:pt x="44845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0931" y="623515"/>
        <a:ext cx="23952" cy="4790"/>
      </dsp:txXfrm>
    </dsp:sp>
    <dsp:sp modelId="{5482F873-7BC2-4A60-98E1-7D11F54EAE48}">
      <dsp:nvSpPr>
        <dsp:cNvPr id="0" name=""/>
        <dsp:cNvSpPr/>
      </dsp:nvSpPr>
      <dsp:spPr>
        <a:xfrm>
          <a:off x="3767649" y="1061"/>
          <a:ext cx="2082832" cy="1249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061" tIns="107131" rIns="102061" bIns="107131" numCol="1" spcCol="1270" anchor="ctr" anchorCtr="0">
          <a:noAutofit/>
        </a:bodyPr>
        <a:lstStyle/>
        <a:p>
          <a:pPr marL="0" lvl="0" indent="0" algn="ctr" defTabSz="844550">
            <a:lnSpc>
              <a:spcPct val="90000"/>
            </a:lnSpc>
            <a:spcBef>
              <a:spcPct val="0"/>
            </a:spcBef>
            <a:spcAft>
              <a:spcPct val="35000"/>
            </a:spcAft>
            <a:buNone/>
            <a:defRPr b="1"/>
          </a:pPr>
          <a:r>
            <a:rPr lang="en-US" sz="1900" kern="1200"/>
            <a:t>Establishes a structure to your communication</a:t>
          </a:r>
        </a:p>
      </dsp:txBody>
      <dsp:txXfrm>
        <a:off x="3767649" y="1061"/>
        <a:ext cx="2082832" cy="1249699"/>
      </dsp:txXfrm>
    </dsp:sp>
    <dsp:sp modelId="{2AD728ED-6E79-4938-B428-B1376A360CEB}">
      <dsp:nvSpPr>
        <dsp:cNvPr id="0" name=""/>
        <dsp:cNvSpPr/>
      </dsp:nvSpPr>
      <dsp:spPr>
        <a:xfrm>
          <a:off x="2247181" y="1248960"/>
          <a:ext cx="5123768" cy="448451"/>
        </a:xfrm>
        <a:custGeom>
          <a:avLst/>
          <a:gdLst/>
          <a:ahLst/>
          <a:cxnLst/>
          <a:rect l="0" t="0" r="0" b="0"/>
          <a:pathLst>
            <a:path>
              <a:moveTo>
                <a:pt x="5123768" y="0"/>
              </a:moveTo>
              <a:lnTo>
                <a:pt x="5123768" y="241325"/>
              </a:lnTo>
              <a:lnTo>
                <a:pt x="0" y="241325"/>
              </a:lnTo>
              <a:lnTo>
                <a:pt x="0" y="448451"/>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80413" y="1470791"/>
        <a:ext cx="257305" cy="4790"/>
      </dsp:txXfrm>
    </dsp:sp>
    <dsp:sp modelId="{08C2D84D-0C8D-4D26-8E69-446B9648CCF6}">
      <dsp:nvSpPr>
        <dsp:cNvPr id="0" name=""/>
        <dsp:cNvSpPr/>
      </dsp:nvSpPr>
      <dsp:spPr>
        <a:xfrm>
          <a:off x="6329533" y="1061"/>
          <a:ext cx="2082832" cy="1249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061" tIns="107131" rIns="102061" bIns="107131" numCol="1" spcCol="1270" anchor="ctr" anchorCtr="0">
          <a:noAutofit/>
        </a:bodyPr>
        <a:lstStyle/>
        <a:p>
          <a:pPr marL="0" lvl="0" indent="0" algn="ctr" defTabSz="844550">
            <a:lnSpc>
              <a:spcPct val="90000"/>
            </a:lnSpc>
            <a:spcBef>
              <a:spcPct val="0"/>
            </a:spcBef>
            <a:spcAft>
              <a:spcPct val="35000"/>
            </a:spcAft>
            <a:buNone/>
            <a:defRPr b="1"/>
          </a:pPr>
          <a:r>
            <a:rPr lang="en-US" sz="1900" kern="1200"/>
            <a:t>Visually outlines the content you plan to create </a:t>
          </a:r>
        </a:p>
      </dsp:txBody>
      <dsp:txXfrm>
        <a:off x="6329533" y="1061"/>
        <a:ext cx="2082832" cy="1249699"/>
      </dsp:txXfrm>
    </dsp:sp>
    <dsp:sp modelId="{769E5BC7-68FD-4BB5-81E7-36118E0FF331}">
      <dsp:nvSpPr>
        <dsp:cNvPr id="0" name=""/>
        <dsp:cNvSpPr/>
      </dsp:nvSpPr>
      <dsp:spPr>
        <a:xfrm>
          <a:off x="3286798" y="2308942"/>
          <a:ext cx="448451" cy="91440"/>
        </a:xfrm>
        <a:custGeom>
          <a:avLst/>
          <a:gdLst/>
          <a:ahLst/>
          <a:cxnLst/>
          <a:rect l="0" t="0" r="0" b="0"/>
          <a:pathLst>
            <a:path>
              <a:moveTo>
                <a:pt x="0" y="45720"/>
              </a:moveTo>
              <a:lnTo>
                <a:pt x="44845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9047" y="2352266"/>
        <a:ext cx="23952" cy="4790"/>
      </dsp:txXfrm>
    </dsp:sp>
    <dsp:sp modelId="{E1BF1C4C-0C83-477E-A523-AE6E47C0D271}">
      <dsp:nvSpPr>
        <dsp:cNvPr id="0" name=""/>
        <dsp:cNvSpPr/>
      </dsp:nvSpPr>
      <dsp:spPr>
        <a:xfrm>
          <a:off x="1205765" y="1729812"/>
          <a:ext cx="2082832" cy="1249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061" tIns="107131" rIns="102061" bIns="107131" numCol="1" spcCol="1270" anchor="ctr" anchorCtr="0">
          <a:noAutofit/>
        </a:bodyPr>
        <a:lstStyle/>
        <a:p>
          <a:pPr marL="0" lvl="0" indent="0" algn="ctr" defTabSz="844550">
            <a:lnSpc>
              <a:spcPct val="90000"/>
            </a:lnSpc>
            <a:spcBef>
              <a:spcPct val="0"/>
            </a:spcBef>
            <a:spcAft>
              <a:spcPct val="35000"/>
            </a:spcAft>
            <a:buNone/>
            <a:defRPr b="1"/>
          </a:pPr>
          <a:r>
            <a:rPr lang="en-US" sz="1900" kern="1200"/>
            <a:t>Use a whiteboard, Post it notes or plain paper </a:t>
          </a:r>
        </a:p>
      </dsp:txBody>
      <dsp:txXfrm>
        <a:off x="1205765" y="1729812"/>
        <a:ext cx="2082832" cy="1249699"/>
      </dsp:txXfrm>
    </dsp:sp>
    <dsp:sp modelId="{4E419A94-363D-4AA4-9AB9-E63A0E68332D}">
      <dsp:nvSpPr>
        <dsp:cNvPr id="0" name=""/>
        <dsp:cNvSpPr/>
      </dsp:nvSpPr>
      <dsp:spPr>
        <a:xfrm>
          <a:off x="3767649" y="1729812"/>
          <a:ext cx="2082832" cy="12496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061" tIns="107131" rIns="102061" bIns="107131" numCol="1" spcCol="1270" anchor="t" anchorCtr="0">
          <a:noAutofit/>
        </a:bodyPr>
        <a:lstStyle/>
        <a:p>
          <a:pPr marL="0" lvl="0" indent="0" algn="l" defTabSz="844550">
            <a:lnSpc>
              <a:spcPct val="90000"/>
            </a:lnSpc>
            <a:spcBef>
              <a:spcPct val="0"/>
            </a:spcBef>
            <a:spcAft>
              <a:spcPct val="35000"/>
            </a:spcAft>
            <a:buNone/>
            <a:defRPr b="1"/>
          </a:pPr>
          <a:r>
            <a:rPr lang="en-US" sz="1900" kern="1200"/>
            <a:t>3 minute story</a:t>
          </a:r>
        </a:p>
        <a:p>
          <a:pPr marL="114300" lvl="1" indent="-114300" algn="l" defTabSz="666750">
            <a:lnSpc>
              <a:spcPct val="90000"/>
            </a:lnSpc>
            <a:spcBef>
              <a:spcPct val="0"/>
            </a:spcBef>
            <a:spcAft>
              <a:spcPct val="15000"/>
            </a:spcAft>
            <a:buChar char="•"/>
          </a:pPr>
          <a:r>
            <a:rPr lang="en-US" sz="1500" kern="1200"/>
            <a:t>if you only had 3 minutes what do they need to know. </a:t>
          </a:r>
        </a:p>
      </dsp:txBody>
      <dsp:txXfrm>
        <a:off x="3767649" y="1729812"/>
        <a:ext cx="2082832" cy="12496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A13F4-D1A4-41DE-8CC8-ED38C3C38C96}"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BD5B6-C7D9-40E4-82A5-2269AA200692}" type="slidenum">
              <a:rPr lang="en-US" smtClean="0"/>
              <a:t>‹#›</a:t>
            </a:fld>
            <a:endParaRPr lang="en-US"/>
          </a:p>
        </p:txBody>
      </p:sp>
    </p:spTree>
    <p:extLst>
      <p:ext uri="{BB962C8B-B14F-4D97-AF65-F5344CB8AC3E}">
        <p14:creationId xmlns:p14="http://schemas.microsoft.com/office/powerpoint/2010/main" val="125646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ing.oreilly.com/library/view/visual-data-storytelling/9780134712963/ch04.xhtml#fn4_3"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learning.oreilly.com/library/view/visual-data-storytelling/9780134712963/ch04.xhtml#ch4Fig7"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safaribooksonline.com/library/view/the-big-book/9781119282716/c01.xhtml#c01-fig-0028"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learning.oreilly.com/library/view/visual-data-storytelling/9780134712963/ch05.xhtml#ch5Fig2" TargetMode="External"/><Relationship Id="rId4" Type="http://schemas.openxmlformats.org/officeDocument/2006/relationships/hyperlink" Target="https://learning.oreilly.com/library/view/visual-data-storytelling/9780134712963/ch05.xhtml#ch5Fig1"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safaribooksonline.com/library/view/storytelling-with-data/9781119002253/c02.xhtml#figure2-18"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www.safaribooksonline.com/library/view/storytelling-with-data/9781119002253/c02.xhtml#figure2-19"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406400" y="696913"/>
            <a:ext cx="6197600" cy="3486150"/>
          </a:xfrm>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9924" indent="-288432">
              <a:defRPr sz="2400">
                <a:solidFill>
                  <a:schemeClr val="tx1"/>
                </a:solidFill>
                <a:latin typeface="Arial" panose="020B0604020202020204" pitchFamily="34" charset="0"/>
                <a:ea typeface="ＭＳ Ｐゴシック" panose="020B0600070205080204" pitchFamily="34" charset="-128"/>
              </a:defRPr>
            </a:lvl2pPr>
            <a:lvl3pPr marL="1153730" indent="-230746">
              <a:defRPr sz="2400">
                <a:solidFill>
                  <a:schemeClr val="tx1"/>
                </a:solidFill>
                <a:latin typeface="Arial" panose="020B0604020202020204" pitchFamily="34" charset="0"/>
                <a:ea typeface="ＭＳ Ｐゴシック" panose="020B0600070205080204" pitchFamily="34" charset="-128"/>
              </a:defRPr>
            </a:lvl3pPr>
            <a:lvl4pPr marL="1615221" indent="-230746">
              <a:defRPr sz="2400">
                <a:solidFill>
                  <a:schemeClr val="tx1"/>
                </a:solidFill>
                <a:latin typeface="Arial" panose="020B0604020202020204" pitchFamily="34" charset="0"/>
                <a:ea typeface="ＭＳ Ｐゴシック" panose="020B0600070205080204" pitchFamily="34" charset="-128"/>
              </a:defRPr>
            </a:lvl4pPr>
            <a:lvl5pPr marL="2076713" indent="-230746">
              <a:defRPr sz="2400">
                <a:solidFill>
                  <a:schemeClr val="tx1"/>
                </a:solidFill>
                <a:latin typeface="Arial" panose="020B0604020202020204" pitchFamily="34" charset="0"/>
                <a:ea typeface="ＭＳ Ｐゴシック" panose="020B0600070205080204" pitchFamily="34" charset="-128"/>
              </a:defRPr>
            </a:lvl5pPr>
            <a:lvl6pPr marL="2538205" indent="-230746"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99697" indent="-230746"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61189" indent="-230746"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922681" indent="-230746"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794D747-EEAE-40D7-A78C-5D62CCB7C573}" type="slidenum">
              <a:rPr lang="en-US" altLang="en-US" sz="1200"/>
              <a:pPr/>
              <a:t>1</a:t>
            </a:fld>
            <a:endParaRPr lang="en-US" altLang="en-US" sz="1200"/>
          </a:p>
        </p:txBody>
      </p:sp>
    </p:spTree>
    <p:extLst>
      <p:ext uri="{BB962C8B-B14F-4D97-AF65-F5344CB8AC3E}">
        <p14:creationId xmlns:p14="http://schemas.microsoft.com/office/powerpoint/2010/main" val="1476788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endParaRPr lang="en-US" dirty="0"/>
          </a:p>
          <a:p>
            <a:r>
              <a:rPr lang="en-US" dirty="0"/>
              <a:t>The</a:t>
            </a:r>
            <a:r>
              <a:rPr lang="en-US" baseline="0" dirty="0"/>
              <a:t> purpose of this section is to show the importance of good data quality. Garbage in is garbage out. There are examples of real-world data issues encountered as well as the fundamental concepts around data modeling.</a:t>
            </a:r>
            <a:endParaRPr lang="en-US" dirty="0"/>
          </a:p>
        </p:txBody>
      </p:sp>
    </p:spTree>
    <p:extLst>
      <p:ext uri="{BB962C8B-B14F-4D97-AF65-F5344CB8AC3E}">
        <p14:creationId xmlns:p14="http://schemas.microsoft.com/office/powerpoint/2010/main" val="2391125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press release from 2011. This is after the financial crisis which</a:t>
            </a:r>
            <a:r>
              <a:rPr lang="en-US" baseline="0" dirty="0"/>
              <a:t> was driven primarily by a mortgage crisis. The National Association of Realtors, known as they NAR, has some of the best economists in the world constantly studying and publishing about the real estate market. Their numbers are published regularly and the market uses those numbers as a common guide for how things are in the housing market. But there’s a major issue here. In December 2011, they announced that they had found an error in their numbers. As it turns out it was a major error. From 2007, pre-recession, through the end of 2011 they were double counting sales of certain homes. As a result, they had to revise all of their sales numbers down. How did this happen? How did an organization with world-class talent make a mistake like this?</a:t>
            </a:r>
          </a:p>
          <a:p>
            <a:endParaRPr lang="en-US" baseline="0" dirty="0"/>
          </a:p>
          <a:p>
            <a:r>
              <a:rPr lang="en-US" baseline="0" dirty="0"/>
              <a:t>The data for the homes sales is collected in the Multiple Listing Service, or MLS. These MLS systems across the country gather and report the data for their area. The issue arises when homes are on the borders of the MLS. There were homes entered into two or more MLS systems, so that when the house was reported as sold, it was reported by more than one MLS system and double counted.</a:t>
            </a:r>
            <a:endParaRPr lang="en-US" dirty="0"/>
          </a:p>
        </p:txBody>
      </p:sp>
      <p:sp>
        <p:nvSpPr>
          <p:cNvPr id="4" name="Slide Number Placeholder 3"/>
          <p:cNvSpPr>
            <a:spLocks noGrp="1"/>
          </p:cNvSpPr>
          <p:nvPr>
            <p:ph type="sldNum" sz="quarter" idx="10"/>
          </p:nvPr>
        </p:nvSpPr>
        <p:spPr/>
        <p:txBody>
          <a:bodyPr/>
          <a:lstStyle/>
          <a:p>
            <a:fld id="{5E95F1D5-8D65-8245-A665-E2B95B24AFBB}" type="slidenum">
              <a:rPr lang="en-US" smtClean="0"/>
              <a:t>13</a:t>
            </a:fld>
            <a:endParaRPr lang="en-US" dirty="0"/>
          </a:p>
        </p:txBody>
      </p:sp>
    </p:spTree>
    <p:extLst>
      <p:ext uri="{BB962C8B-B14F-4D97-AF65-F5344CB8AC3E}">
        <p14:creationId xmlns:p14="http://schemas.microsoft.com/office/powerpoint/2010/main" val="19002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lesson here is “Never Trust the Data”. If you want to be more</a:t>
            </a:r>
            <a:r>
              <a:rPr lang="en-US" baseline="0" dirty="0"/>
              <a:t> precise about that statement, you could, “Never trust the assumption of the data.” If you are tasked with looking at data, you have to challenge it, question it, question the source, dig in and explore that data. Remember John Tukey, the guy that invented the box plot. He also invented the idea of Exploratory Data Analysis, or EDA. EDA can help you find insight into the data, but it can also help you explore the quality and veracity of the data.</a:t>
            </a:r>
            <a:endParaRPr lang="en-US" dirty="0"/>
          </a:p>
        </p:txBody>
      </p:sp>
      <p:sp>
        <p:nvSpPr>
          <p:cNvPr id="4" name="Slide Number Placeholder 3"/>
          <p:cNvSpPr>
            <a:spLocks noGrp="1"/>
          </p:cNvSpPr>
          <p:nvPr>
            <p:ph type="sldNum" sz="quarter" idx="10"/>
          </p:nvPr>
        </p:nvSpPr>
        <p:spPr/>
        <p:txBody>
          <a:bodyPr/>
          <a:lstStyle/>
          <a:p>
            <a:fld id="{96944077-BAC1-4D0B-8E26-76686105315C}" type="slidenum">
              <a:rPr lang="en-US" smtClean="0"/>
              <a:pPr/>
              <a:t>14</a:t>
            </a:fld>
            <a:endParaRPr lang="en-US" dirty="0"/>
          </a:p>
        </p:txBody>
      </p:sp>
    </p:spTree>
    <p:extLst>
      <p:ext uri="{BB962C8B-B14F-4D97-AF65-F5344CB8AC3E}">
        <p14:creationId xmlns:p14="http://schemas.microsoft.com/office/powerpoint/2010/main" val="43634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15</a:t>
            </a:fld>
            <a:endParaRPr lang="en-US"/>
          </a:p>
        </p:txBody>
      </p:sp>
    </p:spTree>
    <p:extLst>
      <p:ext uri="{BB962C8B-B14F-4D97-AF65-F5344CB8AC3E}">
        <p14:creationId xmlns:p14="http://schemas.microsoft.com/office/powerpoint/2010/main" val="2414538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944077-BAC1-4D0B-8E26-76686105315C}" type="slidenum">
              <a:rPr lang="en-US" smtClean="0"/>
              <a:pPr/>
              <a:t>16</a:t>
            </a:fld>
            <a:endParaRPr lang="en-US" dirty="0"/>
          </a:p>
        </p:txBody>
      </p:sp>
    </p:spTree>
    <p:extLst>
      <p:ext uri="{BB962C8B-B14F-4D97-AF65-F5344CB8AC3E}">
        <p14:creationId xmlns:p14="http://schemas.microsoft.com/office/powerpoint/2010/main" val="90404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17</a:t>
            </a:fld>
            <a:endParaRPr lang="en-US"/>
          </a:p>
        </p:txBody>
      </p:sp>
    </p:spTree>
    <p:extLst>
      <p:ext uri="{BB962C8B-B14F-4D97-AF65-F5344CB8AC3E}">
        <p14:creationId xmlns:p14="http://schemas.microsoft.com/office/powerpoint/2010/main" val="2242996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18</a:t>
            </a:fld>
            <a:endParaRPr lang="en-US"/>
          </a:p>
        </p:txBody>
      </p:sp>
    </p:spTree>
    <p:extLst>
      <p:ext uri="{BB962C8B-B14F-4D97-AF65-F5344CB8AC3E}">
        <p14:creationId xmlns:p14="http://schemas.microsoft.com/office/powerpoint/2010/main" val="2006378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19</a:t>
            </a:fld>
            <a:endParaRPr lang="en-US"/>
          </a:p>
        </p:txBody>
      </p:sp>
    </p:spTree>
    <p:extLst>
      <p:ext uri="{BB962C8B-B14F-4D97-AF65-F5344CB8AC3E}">
        <p14:creationId xmlns:p14="http://schemas.microsoft.com/office/powerpoint/2010/main" val="37069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20</a:t>
            </a:fld>
            <a:endParaRPr lang="en-US"/>
          </a:p>
        </p:txBody>
      </p:sp>
    </p:spTree>
    <p:extLst>
      <p:ext uri="{BB962C8B-B14F-4D97-AF65-F5344CB8AC3E}">
        <p14:creationId xmlns:p14="http://schemas.microsoft.com/office/powerpoint/2010/main" val="377623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Dimensions and measures</a:t>
            </a:r>
            <a:r>
              <a:rPr lang="en-US" baseline="0" dirty="0"/>
              <a:t> (or facts) </a:t>
            </a:r>
            <a:r>
              <a:rPr lang="en-US" dirty="0"/>
              <a:t>are the fundamental building block for</a:t>
            </a:r>
            <a:r>
              <a:rPr lang="en-US" baseline="0" dirty="0"/>
              <a:t> data analysis. (Note: Tableau also organize the data by dimension and measures). Dimensions might be categories or segments, or regions of the country, for example, north, south, east and west. Measures might be sales, profit, inventory, graduation rate or simple a count of the number of people or things in the data.</a:t>
            </a:r>
          </a:p>
          <a:p>
            <a:endParaRPr lang="en-US" baseline="0" dirty="0"/>
          </a:p>
          <a:p>
            <a:r>
              <a:rPr lang="en-US" baseline="0" dirty="0"/>
              <a:t>In a database query we see the dimension used as a group by or filter. In the example at the bottom, the query selects the sum of a measure, which is sales, filters by the dimension Region and then groups and orders by another dimension of State.</a:t>
            </a:r>
          </a:p>
          <a:p>
            <a:endParaRPr lang="en-US" baseline="0" dirty="0"/>
          </a:p>
        </p:txBody>
      </p:sp>
    </p:spTree>
    <p:extLst>
      <p:ext uri="{BB962C8B-B14F-4D97-AF65-F5344CB8AC3E}">
        <p14:creationId xmlns:p14="http://schemas.microsoft.com/office/powerpoint/2010/main" val="399553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Based</a:t>
            </a:r>
            <a:r>
              <a:rPr lang="en-US" baseline="0" dirty="0"/>
              <a:t> on an IEEE paper by Ryan (2019)</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590276-BCC7-FC4F-BA92-7706D74C8588}" type="slidenum">
              <a:rPr lang="en-US" smtClean="0"/>
              <a:t>4</a:t>
            </a:fld>
            <a:endParaRPr lang="en-US"/>
          </a:p>
        </p:txBody>
      </p:sp>
    </p:spTree>
    <p:extLst>
      <p:ext uri="{BB962C8B-B14F-4D97-AF65-F5344CB8AC3E}">
        <p14:creationId xmlns:p14="http://schemas.microsoft.com/office/powerpoint/2010/main" val="751943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[Ask the class to identify which of these are dimensions and which are measures]</a:t>
            </a:r>
          </a:p>
        </p:txBody>
      </p:sp>
    </p:spTree>
    <p:extLst>
      <p:ext uri="{BB962C8B-B14F-4D97-AF65-F5344CB8AC3E}">
        <p14:creationId xmlns:p14="http://schemas.microsoft.com/office/powerpoint/2010/main" val="185903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23</a:t>
            </a:fld>
            <a:endParaRPr lang="en-US"/>
          </a:p>
        </p:txBody>
      </p:sp>
    </p:spTree>
    <p:extLst>
      <p:ext uri="{BB962C8B-B14F-4D97-AF65-F5344CB8AC3E}">
        <p14:creationId xmlns:p14="http://schemas.microsoft.com/office/powerpoint/2010/main" val="382694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24</a:t>
            </a:fld>
            <a:endParaRPr lang="en-US"/>
          </a:p>
        </p:txBody>
      </p:sp>
    </p:spTree>
    <p:extLst>
      <p:ext uri="{BB962C8B-B14F-4D97-AF65-F5344CB8AC3E}">
        <p14:creationId xmlns:p14="http://schemas.microsoft.com/office/powerpoint/2010/main" val="3717728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25</a:t>
            </a:fld>
            <a:endParaRPr lang="en-US"/>
          </a:p>
        </p:txBody>
      </p:sp>
    </p:spTree>
    <p:extLst>
      <p:ext uri="{BB962C8B-B14F-4D97-AF65-F5344CB8AC3E}">
        <p14:creationId xmlns:p14="http://schemas.microsoft.com/office/powerpoint/2010/main" val="839085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26</a:t>
            </a:fld>
            <a:endParaRPr lang="en-US"/>
          </a:p>
        </p:txBody>
      </p:sp>
    </p:spTree>
    <p:extLst>
      <p:ext uri="{BB962C8B-B14F-4D97-AF65-F5344CB8AC3E}">
        <p14:creationId xmlns:p14="http://schemas.microsoft.com/office/powerpoint/2010/main" val="3958905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Edward Tufte said, there’s no such thing as information overload. There is only bad design.</a:t>
            </a:r>
          </a:p>
        </p:txBody>
      </p:sp>
      <p:sp>
        <p:nvSpPr>
          <p:cNvPr id="4" name="Slide Number Placeholder 3"/>
          <p:cNvSpPr>
            <a:spLocks noGrp="1"/>
          </p:cNvSpPr>
          <p:nvPr>
            <p:ph type="sldNum" sz="quarter" idx="10"/>
          </p:nvPr>
        </p:nvSpPr>
        <p:spPr/>
        <p:txBody>
          <a:bodyPr/>
          <a:lstStyle/>
          <a:p>
            <a:fld id="{DCF2BB95-21D1-4429-94D8-3E79D5721B69}" type="slidenum">
              <a:rPr lang="en-US" smtClean="0"/>
              <a:t>27</a:t>
            </a:fld>
            <a:endParaRPr lang="en-US" dirty="0"/>
          </a:p>
        </p:txBody>
      </p:sp>
    </p:spTree>
    <p:extLst>
      <p:ext uri="{BB962C8B-B14F-4D97-AF65-F5344CB8AC3E}">
        <p14:creationId xmlns:p14="http://schemas.microsoft.com/office/powerpoint/2010/main" val="1793664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28</a:t>
            </a:fld>
            <a:endParaRPr lang="en-US" dirty="0"/>
          </a:p>
        </p:txBody>
      </p:sp>
    </p:spTree>
    <p:extLst>
      <p:ext uri="{BB962C8B-B14F-4D97-AF65-F5344CB8AC3E}">
        <p14:creationId xmlns:p14="http://schemas.microsoft.com/office/powerpoint/2010/main" val="280912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scientific studies that have shown that storytelling</a:t>
            </a:r>
            <a:r>
              <a:rPr lang="en-US" baseline="0" dirty="0"/>
              <a:t> affects the brain. A story activates parts of the brain that allow the listener to turn the story into their own ideas and experience.  Listeners will experience similar brain activity as others and the speaker. In addition, the brain releases dopamine when experiences an emotionally charged event, making it easier to remember and with greater accuracy. And finally, when processing facts, the brain is activated in two primary areas, but when engaged in a well-told story there are many more areas of the brain activated.</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29</a:t>
            </a:fld>
            <a:endParaRPr lang="en-US" dirty="0"/>
          </a:p>
        </p:txBody>
      </p:sp>
    </p:spTree>
    <p:extLst>
      <p:ext uri="{BB962C8B-B14F-4D97-AF65-F5344CB8AC3E}">
        <p14:creationId xmlns:p14="http://schemas.microsoft.com/office/powerpoint/2010/main" val="3204768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30</a:t>
            </a:fld>
            <a:endParaRPr lang="en-US"/>
          </a:p>
        </p:txBody>
      </p:sp>
    </p:spTree>
    <p:extLst>
      <p:ext uri="{BB962C8B-B14F-4D97-AF65-F5344CB8AC3E}">
        <p14:creationId xmlns:p14="http://schemas.microsoft.com/office/powerpoint/2010/main" val="3344458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elements</a:t>
            </a:r>
            <a:r>
              <a:rPr lang="en-US" baseline="0" dirty="0"/>
              <a:t> of storytelling.</a:t>
            </a:r>
            <a:endParaRPr lang="en-US" dirty="0"/>
          </a:p>
        </p:txBody>
      </p:sp>
    </p:spTree>
    <p:extLst>
      <p:ext uri="{BB962C8B-B14F-4D97-AF65-F5344CB8AC3E}">
        <p14:creationId xmlns:p14="http://schemas.microsoft.com/office/powerpoint/2010/main" val="273429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Increasingly interactive, mobile, and engaging ways</a:t>
            </a:r>
            <a:r>
              <a:rPr lang="en-US" baseline="0" dirty="0"/>
              <a:t> – be these in traditional charts, graphs or more advanced types of graphs, or even something like infographics</a:t>
            </a:r>
            <a:endParaRPr lang="en-US" dirty="0"/>
          </a:p>
        </p:txBody>
      </p:sp>
      <p:sp>
        <p:nvSpPr>
          <p:cNvPr id="4" name="Slide Number Placeholder 3"/>
          <p:cNvSpPr>
            <a:spLocks noGrp="1"/>
          </p:cNvSpPr>
          <p:nvPr>
            <p:ph type="sldNum" sz="quarter" idx="10"/>
          </p:nvPr>
        </p:nvSpPr>
        <p:spPr/>
        <p:txBody>
          <a:bodyPr/>
          <a:lstStyle/>
          <a:p>
            <a:fld id="{C6C7AFE8-1A61-7146-AE31-93299B979013}" type="slidenum">
              <a:rPr lang="en-US" smtClean="0"/>
              <a:t>5</a:t>
            </a:fld>
            <a:endParaRPr lang="en-US"/>
          </a:p>
        </p:txBody>
      </p:sp>
    </p:spTree>
    <p:extLst>
      <p:ext uri="{BB962C8B-B14F-4D97-AF65-F5344CB8AC3E}">
        <p14:creationId xmlns:p14="http://schemas.microsoft.com/office/powerpoint/2010/main" val="4195022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highest level, we are trying to Attract</a:t>
            </a:r>
            <a:r>
              <a:rPr lang="en-US" baseline="0" dirty="0"/>
              <a:t> the audience, Engage with the audience and deliver a Punchline.</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32</a:t>
            </a:fld>
            <a:endParaRPr lang="en-US" dirty="0"/>
          </a:p>
        </p:txBody>
      </p:sp>
    </p:spTree>
    <p:extLst>
      <p:ext uri="{BB962C8B-B14F-4D97-AF65-F5344CB8AC3E}">
        <p14:creationId xmlns:p14="http://schemas.microsoft.com/office/powerpoint/2010/main" val="2509813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Laws of Attraction:</a:t>
            </a:r>
          </a:p>
          <a:p>
            <a:endParaRPr lang="en-US" baseline="0" dirty="0"/>
          </a:p>
          <a:p>
            <a:r>
              <a:rPr lang="en-US" baseline="0" dirty="0"/>
              <a:t>Identify the theme. Who’s the audience and what’s the message? Set the tone and keep it as simple.</a:t>
            </a:r>
          </a:p>
        </p:txBody>
      </p:sp>
      <p:sp>
        <p:nvSpPr>
          <p:cNvPr id="4" name="Slide Number Placeholder 3"/>
          <p:cNvSpPr>
            <a:spLocks noGrp="1"/>
          </p:cNvSpPr>
          <p:nvPr>
            <p:ph type="sldNum" sz="quarter" idx="10"/>
          </p:nvPr>
        </p:nvSpPr>
        <p:spPr/>
        <p:txBody>
          <a:bodyPr/>
          <a:lstStyle/>
          <a:p>
            <a:fld id="{DCF2BB95-21D1-4429-94D8-3E79D5721B69}" type="slidenum">
              <a:rPr lang="en-US" smtClean="0"/>
              <a:t>33</a:t>
            </a:fld>
            <a:endParaRPr lang="en-US" dirty="0"/>
          </a:p>
        </p:txBody>
      </p:sp>
    </p:spTree>
    <p:extLst>
      <p:ext uri="{BB962C8B-B14F-4D97-AF65-F5344CB8AC3E}">
        <p14:creationId xmlns:p14="http://schemas.microsoft.com/office/powerpoint/2010/main" val="1535115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of Engagement:</a:t>
            </a:r>
          </a:p>
          <a:p>
            <a:endParaRPr lang="en-US" dirty="0"/>
          </a:p>
          <a:p>
            <a:r>
              <a:rPr lang="en-US" dirty="0"/>
              <a:t>Is the viz interactive or static? For the final projects you will be creating an interactive visualization,</a:t>
            </a:r>
            <a:r>
              <a:rPr lang="en-US" baseline="0" dirty="0"/>
              <a:t> but as you create visualizations in the future, keep this in mind. What is the best choice for the visualization to display the data? Pay close attention to the use of color, but also size and the use of space. Make sure the arrangement is purposeful.</a:t>
            </a:r>
          </a:p>
          <a:p>
            <a:endParaRPr lang="en-US" baseline="0" dirty="0"/>
          </a:p>
          <a:p>
            <a:r>
              <a:rPr lang="en-US" baseline="0" dirty="0"/>
              <a:t>Walk the audience through the story.</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34</a:t>
            </a:fld>
            <a:endParaRPr lang="en-US" dirty="0"/>
          </a:p>
        </p:txBody>
      </p:sp>
    </p:spTree>
    <p:extLst>
      <p:ext uri="{BB962C8B-B14F-4D97-AF65-F5344CB8AC3E}">
        <p14:creationId xmlns:p14="http://schemas.microsoft.com/office/powerpoint/2010/main" val="2228226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purpose is clear. Step</a:t>
            </a:r>
            <a:r>
              <a:rPr lang="en-US" baseline="0" dirty="0"/>
              <a:t> back from your visualization and ask yourself, so what? What is the user supposed to take from your visualization? What purpose did it server? Is that clear? Place your conclusions strategically and don’t be afraid to lead with the punchline. We want to make a lasting impression, but let’s try to do that in a good way.</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35</a:t>
            </a:fld>
            <a:endParaRPr lang="en-US" dirty="0"/>
          </a:p>
        </p:txBody>
      </p:sp>
    </p:spTree>
    <p:extLst>
      <p:ext uri="{BB962C8B-B14F-4D97-AF65-F5344CB8AC3E}">
        <p14:creationId xmlns:p14="http://schemas.microsoft.com/office/powerpoint/2010/main" val="1833406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one</a:t>
            </a:r>
            <a:r>
              <a:rPr lang="en-US" baseline="0" dirty="0"/>
              <a:t> of Pixar’s tremendously successful movies, </a:t>
            </a:r>
            <a:r>
              <a:rPr lang="en-US" i="1" baseline="0" dirty="0"/>
              <a:t>Finding Nemo</a:t>
            </a:r>
            <a:r>
              <a:rPr lang="en-US" i="0" baseline="0" dirty="0"/>
              <a:t>, we see exactly that. The punchline is in the title of the movie. It’s about, “Finding Nemo”. But the movie doesn’t simply show Nemo lost and then found. Instead, it’s about the long journey it takes to find Nemo.</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36</a:t>
            </a:fld>
            <a:endParaRPr lang="en-US" dirty="0"/>
          </a:p>
        </p:txBody>
      </p:sp>
    </p:spTree>
    <p:extLst>
      <p:ext uri="{BB962C8B-B14F-4D97-AF65-F5344CB8AC3E}">
        <p14:creationId xmlns:p14="http://schemas.microsoft.com/office/powerpoint/2010/main" val="280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37</a:t>
            </a:fld>
            <a:endParaRPr lang="en-US"/>
          </a:p>
        </p:txBody>
      </p:sp>
    </p:spTree>
    <p:extLst>
      <p:ext uri="{BB962C8B-B14F-4D97-AF65-F5344CB8AC3E}">
        <p14:creationId xmlns:p14="http://schemas.microsoft.com/office/powerpoint/2010/main" val="4002793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Module 7, we watch Hans </a:t>
            </a:r>
            <a:r>
              <a:rPr lang="en-US" dirty="0" err="1"/>
              <a:t>Rolsing’s</a:t>
            </a:r>
            <a:r>
              <a:rPr lang="en-US" dirty="0"/>
              <a:t> TED talk and we built his </a:t>
            </a:r>
            <a:r>
              <a:rPr lang="en-US" dirty="0" err="1"/>
              <a:t>Gapminder</a:t>
            </a:r>
            <a:r>
              <a:rPr lang="en-US" dirty="0"/>
              <a:t> </a:t>
            </a:r>
            <a:r>
              <a:rPr lang="en-US" dirty="0" err="1"/>
              <a:t>viz</a:t>
            </a:r>
            <a:r>
              <a:rPr lang="en-US" dirty="0"/>
              <a:t> in Tableau. Let’s breakdown this amazing</a:t>
            </a:r>
            <a:r>
              <a:rPr lang="en-US" baseline="0" dirty="0"/>
              <a:t> talk.</a:t>
            </a:r>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38</a:t>
            </a:fld>
            <a:endParaRPr lang="en-US"/>
          </a:p>
        </p:txBody>
      </p:sp>
    </p:spTree>
    <p:extLst>
      <p:ext uri="{BB962C8B-B14F-4D97-AF65-F5344CB8AC3E}">
        <p14:creationId xmlns:p14="http://schemas.microsoft.com/office/powerpoint/2010/main" val="465667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doubt that Hans Rosling attracts attention right from the beginning. He talks about the</a:t>
            </a:r>
            <a:r>
              <a:rPr lang="en-US" baseline="0" dirty="0"/>
              <a:t> students and professors being on par with the chimpanzees and debunks third world myths. He explains that it’s not ignorance, but rather preconceived notions and brings data to the rescue.</a:t>
            </a:r>
          </a:p>
          <a:p>
            <a:endParaRPr lang="en-US" baseline="0" dirty="0"/>
          </a:p>
          <a:p>
            <a:r>
              <a:rPr lang="en-US" baseline="0" dirty="0"/>
              <a:t>He Engages the audience by using animations of the countries and walks us through the journey offering real-time commentary as the chart is animating, and he highlights important aspects of the data that people can relate to.</a:t>
            </a:r>
          </a:p>
          <a:p>
            <a:endParaRPr lang="en-US" baseline="0" dirty="0"/>
          </a:p>
          <a:p>
            <a:r>
              <a:rPr lang="en-US" baseline="0" dirty="0"/>
              <a:t>He states his punchline early, “I realized there was really a need to communicate the data.” And he continues to reference throughout his talk and wraps up the talk, discussing the importance and need for more open data and promoting a fact-based view of the world.</a:t>
            </a:r>
          </a:p>
          <a:p>
            <a:endParaRPr lang="en-US" dirty="0"/>
          </a:p>
        </p:txBody>
      </p:sp>
      <p:sp>
        <p:nvSpPr>
          <p:cNvPr id="4" name="Slide Number Placeholder 3"/>
          <p:cNvSpPr>
            <a:spLocks noGrp="1"/>
          </p:cNvSpPr>
          <p:nvPr>
            <p:ph type="sldNum" sz="quarter" idx="10"/>
          </p:nvPr>
        </p:nvSpPr>
        <p:spPr/>
        <p:txBody>
          <a:bodyPr/>
          <a:lstStyle/>
          <a:p>
            <a:fld id="{DCF2BB95-21D1-4429-94D8-3E79D5721B69}" type="slidenum">
              <a:rPr lang="en-US" smtClean="0"/>
              <a:t>39</a:t>
            </a:fld>
            <a:endParaRPr lang="en-US"/>
          </a:p>
        </p:txBody>
      </p:sp>
    </p:spTree>
    <p:extLst>
      <p:ext uri="{BB962C8B-B14F-4D97-AF65-F5344CB8AC3E}">
        <p14:creationId xmlns:p14="http://schemas.microsoft.com/office/powerpoint/2010/main" val="364608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40</a:t>
            </a:fld>
            <a:endParaRPr lang="en-US" dirty="0"/>
          </a:p>
        </p:txBody>
      </p:sp>
    </p:spTree>
    <p:extLst>
      <p:ext uri="{BB962C8B-B14F-4D97-AF65-F5344CB8AC3E}">
        <p14:creationId xmlns:p14="http://schemas.microsoft.com/office/powerpoint/2010/main" val="2215376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41</a:t>
            </a:fld>
            <a:endParaRPr lang="en-US"/>
          </a:p>
        </p:txBody>
      </p:sp>
    </p:spTree>
    <p:extLst>
      <p:ext uri="{BB962C8B-B14F-4D97-AF65-F5344CB8AC3E}">
        <p14:creationId xmlns:p14="http://schemas.microsoft.com/office/powerpoint/2010/main" val="311950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record something / have a graphic record of something.</a:t>
            </a:r>
          </a:p>
          <a:p>
            <a:r>
              <a:rPr lang="en-US" dirty="0"/>
              <a:t>To analyze data, reveal trends and patterns, and support reasoning.</a:t>
            </a:r>
          </a:p>
          <a:p>
            <a:r>
              <a:rPr lang="en-US" dirty="0"/>
              <a:t>To confirm a hypothesis about data through data discovery and exploration.</a:t>
            </a:r>
          </a:p>
          <a:p>
            <a:r>
              <a:rPr lang="en-US" dirty="0"/>
              <a:t>To communicate insights or findings about data.</a:t>
            </a:r>
          </a:p>
        </p:txBody>
      </p:sp>
      <p:sp>
        <p:nvSpPr>
          <p:cNvPr id="4" name="Slide Number Placeholder 3"/>
          <p:cNvSpPr>
            <a:spLocks noGrp="1"/>
          </p:cNvSpPr>
          <p:nvPr>
            <p:ph type="sldNum" sz="quarter" idx="10"/>
          </p:nvPr>
        </p:nvSpPr>
        <p:spPr/>
        <p:txBody>
          <a:bodyPr/>
          <a:lstStyle/>
          <a:p>
            <a:fld id="{C6C7AFE8-1A61-7146-AE31-93299B979013}" type="slidenum">
              <a:rPr lang="en-US" smtClean="0"/>
              <a:t>6</a:t>
            </a:fld>
            <a:endParaRPr lang="en-US"/>
          </a:p>
        </p:txBody>
      </p:sp>
    </p:spTree>
    <p:extLst>
      <p:ext uri="{BB962C8B-B14F-4D97-AF65-F5344CB8AC3E}">
        <p14:creationId xmlns:p14="http://schemas.microsoft.com/office/powerpoint/2010/main" val="2519084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42</a:t>
            </a:fld>
            <a:endParaRPr lang="en-US" dirty="0"/>
          </a:p>
        </p:txBody>
      </p:sp>
    </p:spTree>
    <p:extLst>
      <p:ext uri="{BB962C8B-B14F-4D97-AF65-F5344CB8AC3E}">
        <p14:creationId xmlns:p14="http://schemas.microsoft.com/office/powerpoint/2010/main" val="465393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is especially important in the field of analytics. Just as communication begins before you ever start building your first data visualization, like any good story, a visual data story requires context—a setting, a plot, a goal—before we can begin to communicate. Discovering this context is part of the storytelling process</a:t>
            </a:r>
          </a:p>
          <a:p>
            <a:r>
              <a:rPr lang="en-US" dirty="0"/>
              <a:t>In this lesson, we will focus on understanding the importance of context in data visualization and visual storytelling, how to ask the right questions in analysis that will help you begin to build out your story framework, and how to let context drive the story as you share it with your audience. </a:t>
            </a:r>
          </a:p>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43</a:t>
            </a:fld>
            <a:endParaRPr lang="en-US" dirty="0"/>
          </a:p>
        </p:txBody>
      </p:sp>
    </p:spTree>
    <p:extLst>
      <p:ext uri="{BB962C8B-B14F-4D97-AF65-F5344CB8AC3E}">
        <p14:creationId xmlns:p14="http://schemas.microsoft.com/office/powerpoint/2010/main" val="2220859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context of a data story is made up of four ingredients: </a:t>
            </a:r>
          </a:p>
          <a:p>
            <a:r>
              <a:rPr lang="en-US" dirty="0"/>
              <a:t>Context of </a:t>
            </a:r>
            <a:r>
              <a:rPr lang="en-US" b="1" dirty="0"/>
              <a:t>data</a:t>
            </a:r>
            <a:r>
              <a:rPr lang="en-US" dirty="0"/>
              <a:t>.</a:t>
            </a:r>
          </a:p>
          <a:p>
            <a:r>
              <a:rPr lang="en-US" dirty="0"/>
              <a:t>Context of </a:t>
            </a:r>
            <a:r>
              <a:rPr lang="en-US" b="1" dirty="0"/>
              <a:t>structure</a:t>
            </a:r>
            <a:r>
              <a:rPr lang="en-US" dirty="0"/>
              <a:t>.</a:t>
            </a:r>
          </a:p>
          <a:p>
            <a:r>
              <a:rPr lang="en-US" dirty="0"/>
              <a:t>Context of </a:t>
            </a:r>
            <a:r>
              <a:rPr lang="en-US" b="1" dirty="0"/>
              <a:t>audience</a:t>
            </a:r>
            <a:r>
              <a:rPr lang="en-US" dirty="0"/>
              <a:t>.</a:t>
            </a:r>
          </a:p>
          <a:p>
            <a:r>
              <a:rPr lang="en-US" dirty="0"/>
              <a:t>Context of </a:t>
            </a:r>
            <a:r>
              <a:rPr lang="en-US" b="1" dirty="0"/>
              <a:t>presentation</a:t>
            </a:r>
            <a:r>
              <a:rPr lang="en-US" dirty="0"/>
              <a:t>.</a:t>
            </a:r>
          </a:p>
          <a:p>
            <a:r>
              <a:rPr lang="en-US" b="1" dirty="0"/>
              <a:t>Callout: Context Caution</a:t>
            </a:r>
          </a:p>
          <a:p>
            <a:r>
              <a:rPr lang="en-US" dirty="0"/>
              <a:t>There’s more to context than just the data. Context can also be created by the storyteller or by the audience, based on knowledge, biases, and expectations. A successful storyteller needs to learn how to anticipate these issues. A good way to ensure your context works for you rather than against you is to ask and then answer a series of logically thought out and connected questions about the project, the data, and the audience. The answers to these questions will be a framework for your data story.</a:t>
            </a:r>
          </a:p>
          <a:p>
            <a:endParaRPr lang="en-US" dirty="0"/>
          </a:p>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44</a:t>
            </a:fld>
            <a:endParaRPr lang="en-US" dirty="0"/>
          </a:p>
        </p:txBody>
      </p:sp>
    </p:spTree>
    <p:extLst>
      <p:ext uri="{BB962C8B-B14F-4D97-AF65-F5344CB8AC3E}">
        <p14:creationId xmlns:p14="http://schemas.microsoft.com/office/powerpoint/2010/main" val="233121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in to looking at storytelling techniques and story structures, we need to draw a distinction between exploratory and explanatory analysis, and how these contribute to storytelling. </a:t>
            </a:r>
          </a:p>
          <a:p>
            <a:r>
              <a:rPr lang="en-US" dirty="0"/>
              <a:t>Exploration fuels discovery. It’s the process you take to explore your data and uncover its story. We take time to search, digging in and out of data iteratively and with curiosity as we work to build a story, or perhaps many stories, or perhaps even none at all. Exploration is a process of “look and see,” and we must explore before we can explain. </a:t>
            </a:r>
          </a:p>
          <a:p>
            <a:r>
              <a:rPr lang="en-US" b="1" dirty="0"/>
              <a:t>Our job as analysts is to explore. Our job as data storytellers is to explain</a:t>
            </a:r>
            <a:r>
              <a:rPr lang="en-US" dirty="0"/>
              <a:t>. Exploratory analysis may yield important story points, but they are not part of the storytelling process. As storytellers we are focused on explanatory analysis and communicating our discoveries in the form of a story. </a:t>
            </a:r>
          </a:p>
          <a:p>
            <a:r>
              <a:rPr lang="en-US" dirty="0"/>
              <a:t>The distinction between explanatory and exploratory analysis has an important impact on context, particularly in how we present our results.</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45</a:t>
            </a:fld>
            <a:endParaRPr lang="en-US" dirty="0"/>
          </a:p>
        </p:txBody>
      </p:sp>
    </p:spTree>
    <p:extLst>
      <p:ext uri="{BB962C8B-B14F-4D97-AF65-F5344CB8AC3E}">
        <p14:creationId xmlns:p14="http://schemas.microsoft.com/office/powerpoint/2010/main" val="4216370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a:t>The 3-minute story &amp; Big Idea</a:t>
            </a:r>
          </a:p>
          <a:p>
            <a:pPr fontAlgn="base"/>
            <a:r>
              <a:rPr lang="en-US" dirty="0"/>
              <a:t>The idea behind each of these concepts is that you are able to boil the “so-what” down to a paragraph and, ultimately, to a single, concise statement. You have to really know your stuff—know what the most important pieces are as well as what </a:t>
            </a:r>
            <a:r>
              <a:rPr lang="en-US" i="1" dirty="0"/>
              <a:t>isn’t</a:t>
            </a:r>
            <a:r>
              <a:rPr lang="en-US" dirty="0"/>
              <a:t> essential in the most stripped-down version. While it sounds easy, being concise is often more challenging than being verbose. Mathematician and philosopher Blaise Pascal recognized this in his native French, with a statement that translates roughly to “I would have written a shorter letter, but I did not have the time” (a sentiment often attributed to Mark Twain).</a:t>
            </a:r>
          </a:p>
          <a:p>
            <a:pPr fontAlgn="base"/>
            <a:r>
              <a:rPr lang="en-US" b="1" cap="all" dirty="0"/>
              <a:t>3-MINUTE STORY</a:t>
            </a:r>
          </a:p>
          <a:p>
            <a:pPr fontAlgn="base"/>
            <a:r>
              <a:rPr lang="en-US" dirty="0"/>
              <a:t>The 3-minute story is exactly that: if you had only three minutes to tell your audience what they need to know, what would you say? This is a great way to ensure you are clear on and can articulate the story you want to tell. Being able to do this removes you from dependence on your slides or visuals for a presentation. This is useful in the situation where your boss asks you what you’re working on or if you find yourself in an elevator with one of your stakeholders and want to give her the quick rundown. Or if your half-hour on the agenda gets shortened to ten minutes, or to five. If you know exactly what it is you want to communicate, you can make it fit the time slot you’re given, even if it isn’t the one for which you are prepared.</a:t>
            </a:r>
          </a:p>
          <a:p>
            <a:pPr fontAlgn="base"/>
            <a:r>
              <a:rPr lang="en-US" b="1" cap="all" dirty="0"/>
              <a:t>BIG IDEA</a:t>
            </a:r>
          </a:p>
          <a:p>
            <a:pPr fontAlgn="base"/>
            <a:r>
              <a:rPr lang="en-US" dirty="0"/>
              <a:t>The Big Idea boils the so-what down even further: to a single sentence. This is a concept that Nancy Duarte discusses in her book, </a:t>
            </a:r>
            <a:r>
              <a:rPr lang="en-US" i="1" dirty="0"/>
              <a:t>Resonate</a:t>
            </a:r>
            <a:r>
              <a:rPr lang="en-US" dirty="0"/>
              <a:t> (2010). She says the Big Idea has three components:</a:t>
            </a:r>
          </a:p>
          <a:p>
            <a:pPr fontAlgn="base"/>
            <a:r>
              <a:rPr lang="en-US" dirty="0"/>
              <a:t>It must articulate your unique point of view;</a:t>
            </a:r>
          </a:p>
          <a:p>
            <a:pPr fontAlgn="base"/>
            <a:r>
              <a:rPr lang="en-US" dirty="0"/>
              <a:t>It must convey what’s at stake; and</a:t>
            </a:r>
          </a:p>
          <a:p>
            <a:pPr fontAlgn="base"/>
            <a:r>
              <a:rPr lang="en-US" dirty="0"/>
              <a:t>It must be a complete sentence.</a:t>
            </a:r>
          </a:p>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46</a:t>
            </a:fld>
            <a:endParaRPr lang="en-US" dirty="0"/>
          </a:p>
        </p:txBody>
      </p:sp>
    </p:spTree>
    <p:extLst>
      <p:ext uri="{BB962C8B-B14F-4D97-AF65-F5344CB8AC3E}">
        <p14:creationId xmlns:p14="http://schemas.microsoft.com/office/powerpoint/2010/main" val="2382815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successful data storyteller is able to meld the worlds of data visualization and storytelling together. However, the story is only half of the equation. A story is a piece of communication, and like every communication, stories are part of a two-way dialogue between the sender (you) and the receiver (your audience). If the story gets interrupted or otherwise lost in translation, we’ve lost the ability to communicate and will likely fail. Therefore, storytellers need to be clear on exactly who is on the receiving end of their story, and have confidence that they have the information they need to build the right story for their audience. </a:t>
            </a:r>
          </a:p>
          <a:p>
            <a:r>
              <a:rPr lang="en-US" dirty="0"/>
              <a:t>Many visualization instructors might phrase this step of the story building process in terms of asking the “right” questions, though there’s a lot of ambiguity that surrounds just what these questions are. Just like in any type of analysis, there is no silver bullet approach for gathering audience expectations or stakeholder requirements. Questions, like stories, have entropy: they change based on everything from the nature of the relationship of the storyteller to the audience, to the action the audience would like to take, to the mechanism in which the story is presented. So, a good storyteller knows that the trick isn’t asking the </a:t>
            </a:r>
            <a:r>
              <a:rPr lang="en-US" i="1" dirty="0"/>
              <a:t>right </a:t>
            </a:r>
            <a:r>
              <a:rPr lang="en-US" dirty="0"/>
              <a:t>questions, but in asking </a:t>
            </a:r>
            <a:r>
              <a:rPr lang="en-US" i="1" dirty="0"/>
              <a:t>many</a:t>
            </a:r>
            <a:r>
              <a:rPr lang="en-US" dirty="0"/>
              <a:t>. It’s okay to be really, really curious, even insatiable in your desire to really understand your audience and every situation you encounter. It’s iterative, and a process of compromise between what you want to say, and what the audience needs to hear. Ultimately you need to be able to learn as much as you can about your audience and what they need to know, and then build a story that anticipates and delivers on audience needs. Often, we call this the who, what, why, and how—to make sure we build a presentation that’s going to resonate with our audience and give them the information they need to take action. Let’s look more closely at these:</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47</a:t>
            </a:fld>
            <a:endParaRPr lang="en-US" dirty="0"/>
          </a:p>
        </p:txBody>
      </p:sp>
    </p:spTree>
    <p:extLst>
      <p:ext uri="{BB962C8B-B14F-4D97-AF65-F5344CB8AC3E}">
        <p14:creationId xmlns:p14="http://schemas.microsoft.com/office/powerpoint/2010/main" val="4052480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9724">
              <a:defRPr/>
            </a:pPr>
            <a:r>
              <a:rPr lang="en-US" dirty="0"/>
              <a:t>Be specific about your audience. Avoid generalizations and assumptions. Taking a broad view of your audiences has the consequence of overlooking nuances and specific needs that help you zero in on what your audience needs and wants to hear, as well as how you might be best able to communicate with them to capture their interest. Also, narrowing in on your audience will show you who the decision makers and key influencers are, who needs and wants to hear your story, and those whose buy-in you really need to earn. Remember, engaging with your audience is a critical part of successful storytelling.</a:t>
            </a:r>
          </a:p>
          <a:p>
            <a:pPr defTabSz="469724">
              <a:defRPr/>
            </a:pPr>
            <a:endParaRPr lang="en-US" dirty="0"/>
          </a:p>
          <a:p>
            <a:pPr defTabSz="469724">
              <a:defRPr/>
            </a:pPr>
            <a:r>
              <a:rPr lang="en-US" dirty="0"/>
              <a:t>It’s also important to consider the affect of your relationship with the audience. Do they know you? Do they trust you? Do they believe that you are a credible and reliable source of information and insight? The answers to these questions are important because they may influence how you structure your presentation as well as any pre or post-presentation communication. Your audience must believe in you as an analyst </a:t>
            </a:r>
            <a:r>
              <a:rPr lang="en-US" i="1" dirty="0"/>
              <a:t>and</a:t>
            </a:r>
            <a:r>
              <a:rPr lang="en-US" dirty="0"/>
              <a:t> a storyteller before they will listen to your story and be open to taking any actions you may suggest.</a:t>
            </a:r>
          </a:p>
          <a:p>
            <a:pPr defTabSz="469724">
              <a:defRPr/>
            </a:pPr>
            <a:endParaRPr lang="en-US" dirty="0"/>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48</a:t>
            </a:fld>
            <a:endParaRPr lang="en-US" dirty="0"/>
          </a:p>
        </p:txBody>
      </p:sp>
    </p:spTree>
    <p:extLst>
      <p:ext uri="{BB962C8B-B14F-4D97-AF65-F5344CB8AC3E}">
        <p14:creationId xmlns:p14="http://schemas.microsoft.com/office/powerpoint/2010/main" val="2943689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begins with understanding data—what you have, what you need, its capabilities and its limitations. Additionally, you should have a realistic view of its quality and validity, and thus its ability to answer business questions or explore a hypothesis—as well as if you should seek additional or external data to complete your dataset for analysis. Understanding your data also requires you to have a good grasp on how to visually represent this data compellingly and accurately, so that you are practicing “no harm” data visualization as you design your narrative.</a:t>
            </a:r>
          </a:p>
          <a:p>
            <a:r>
              <a:rPr lang="en-US" dirty="0"/>
              <a:t>In addition to knowing the ins and outs of your data, be sure you’ve asked enough questions to work out what your audience is asking of you, or what story they are asking you to tell with the information you have at your disposal. Be sure to have a solid alignment of ideas between what questions can be answered with your data and what insight or information your audience needs or wants, otherwise your data story will fall flat, unable to satisfy audience expectations. </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49</a:t>
            </a:fld>
            <a:endParaRPr lang="en-US" dirty="0"/>
          </a:p>
        </p:txBody>
      </p:sp>
    </p:spTree>
    <p:extLst>
      <p:ext uri="{BB962C8B-B14F-4D97-AF65-F5344CB8AC3E}">
        <p14:creationId xmlns:p14="http://schemas.microsoft.com/office/powerpoint/2010/main" val="2222492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451">
              <a:defRPr/>
            </a:pPr>
            <a:r>
              <a:rPr lang="en-US" dirty="0"/>
              <a:t>To help crystalize the answers to the “why” part of the equation, be able to clearly and articulate an answer to each of these questions. If you cannot readily answer them you may need to revisit your purpose. </a:t>
            </a:r>
          </a:p>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50</a:t>
            </a:fld>
            <a:endParaRPr lang="en-US" dirty="0"/>
          </a:p>
        </p:txBody>
      </p:sp>
    </p:spTree>
    <p:extLst>
      <p:ext uri="{BB962C8B-B14F-4D97-AF65-F5344CB8AC3E}">
        <p14:creationId xmlns:p14="http://schemas.microsoft.com/office/powerpoint/2010/main" val="1257378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9724">
              <a:defRPr/>
            </a:pPr>
            <a:r>
              <a:rPr lang="en-US" dirty="0"/>
              <a:t>Every good story should prompt an action. Whether you are building a story intended to help your audience to make a decision, to cause them to change their opinion, or otherwise to convince, persuade, or educate. Ultimately, you should be crystal clear on what your goal is with the story, and why you your audience should care about what you are saying. This helps to both ensure your story is meaningful and necessary, and to give you a clear target of how to build logical arguments toward a salient end goal. </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51</a:t>
            </a:fld>
            <a:endParaRPr lang="en-US" dirty="0"/>
          </a:p>
        </p:txBody>
      </p:sp>
    </p:spTree>
    <p:extLst>
      <p:ext uri="{BB962C8B-B14F-4D97-AF65-F5344CB8AC3E}">
        <p14:creationId xmlns:p14="http://schemas.microsoft.com/office/powerpoint/2010/main" val="359220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transform information with the influence of purposeful design and analytics with the intent of encoding and conveying information otherwise difficult to understand in a meaningful way.</a:t>
            </a:r>
          </a:p>
        </p:txBody>
      </p:sp>
      <p:sp>
        <p:nvSpPr>
          <p:cNvPr id="4" name="Slide Number Placeholder 3"/>
          <p:cNvSpPr>
            <a:spLocks noGrp="1"/>
          </p:cNvSpPr>
          <p:nvPr>
            <p:ph type="sldNum" sz="quarter" idx="10"/>
          </p:nvPr>
        </p:nvSpPr>
        <p:spPr/>
        <p:txBody>
          <a:bodyPr/>
          <a:lstStyle/>
          <a:p>
            <a:fld id="{C6C7AFE8-1A61-7146-AE31-93299B979013}" type="slidenum">
              <a:rPr lang="en-US" smtClean="0"/>
              <a:t>7</a:t>
            </a:fld>
            <a:endParaRPr lang="en-US"/>
          </a:p>
        </p:txBody>
      </p:sp>
    </p:spTree>
    <p:extLst>
      <p:ext uri="{BB962C8B-B14F-4D97-AF65-F5344CB8AC3E}">
        <p14:creationId xmlns:p14="http://schemas.microsoft.com/office/powerpoint/2010/main" val="3334126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52</a:t>
            </a:fld>
            <a:endParaRPr lang="en-US" dirty="0"/>
          </a:p>
        </p:txBody>
      </p:sp>
    </p:spTree>
    <p:extLst>
      <p:ext uri="{BB962C8B-B14F-4D97-AF65-F5344CB8AC3E}">
        <p14:creationId xmlns:p14="http://schemas.microsoft.com/office/powerpoint/2010/main" val="3648552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53</a:t>
            </a:fld>
            <a:endParaRPr lang="en-US" dirty="0"/>
          </a:p>
        </p:txBody>
      </p:sp>
    </p:spTree>
    <p:extLst>
      <p:ext uri="{BB962C8B-B14F-4D97-AF65-F5344CB8AC3E}">
        <p14:creationId xmlns:p14="http://schemas.microsoft.com/office/powerpoint/2010/main" val="4169661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54</a:t>
            </a:fld>
            <a:endParaRPr lang="en-US" dirty="0"/>
          </a:p>
        </p:txBody>
      </p:sp>
    </p:spTree>
    <p:extLst>
      <p:ext uri="{BB962C8B-B14F-4D97-AF65-F5344CB8AC3E}">
        <p14:creationId xmlns:p14="http://schemas.microsoft.com/office/powerpoint/2010/main" val="1187214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data storytelling, there are eight basic “plots” to help shape your visual data story </a:t>
            </a:r>
          </a:p>
          <a:p>
            <a:r>
              <a:rPr lang="en-US" b="1" dirty="0"/>
              <a:t>Change Over Time</a:t>
            </a:r>
            <a:r>
              <a:rPr lang="en-US" dirty="0"/>
              <a:t> – See a visual history as told through a simple metric or trend</a:t>
            </a:r>
          </a:p>
          <a:p>
            <a:r>
              <a:rPr lang="en-US" b="1" dirty="0"/>
              <a:t>Drill Down</a:t>
            </a:r>
            <a:r>
              <a:rPr lang="en-US" dirty="0"/>
              <a:t> – Start big, and get more and more granular to find meaning</a:t>
            </a:r>
          </a:p>
          <a:p>
            <a:r>
              <a:rPr lang="en-US" b="1" dirty="0"/>
              <a:t>Zoom Out</a:t>
            </a:r>
            <a:r>
              <a:rPr lang="en-US" dirty="0"/>
              <a:t> – Reverse the particular, from the individual to a larger group</a:t>
            </a:r>
          </a:p>
          <a:p>
            <a:r>
              <a:rPr lang="en-US" b="1" dirty="0"/>
              <a:t>Contrast</a:t>
            </a:r>
            <a:r>
              <a:rPr lang="en-US" dirty="0"/>
              <a:t> – The “this” or “that” </a:t>
            </a:r>
          </a:p>
          <a:p>
            <a:r>
              <a:rPr lang="en-US" b="1" dirty="0"/>
              <a:t>Spread</a:t>
            </a:r>
            <a:r>
              <a:rPr lang="en-US" i="1" dirty="0"/>
              <a:t> </a:t>
            </a:r>
            <a:r>
              <a:rPr lang="en-US" dirty="0"/>
              <a:t>– Help people see the light and the dark, or reach of data (disbursement)</a:t>
            </a:r>
          </a:p>
          <a:p>
            <a:r>
              <a:rPr lang="en-US" b="1" dirty="0"/>
              <a:t>Intersections</a:t>
            </a:r>
            <a:r>
              <a:rPr lang="en-US" i="1" dirty="0"/>
              <a:t> </a:t>
            </a:r>
            <a:r>
              <a:rPr lang="en-US" dirty="0"/>
              <a:t>– Things that cross over, or progress (“less than” to “more than”)</a:t>
            </a:r>
          </a:p>
          <a:p>
            <a:r>
              <a:rPr lang="en-US" b="1" dirty="0"/>
              <a:t>Factors</a:t>
            </a:r>
            <a:r>
              <a:rPr lang="en-US" i="1" dirty="0"/>
              <a:t> </a:t>
            </a:r>
            <a:r>
              <a:rPr lang="en-US" dirty="0"/>
              <a:t>– Things that work together to build up to a higher-level effect</a:t>
            </a:r>
          </a:p>
          <a:p>
            <a:r>
              <a:rPr lang="en-US" b="1" dirty="0"/>
              <a:t>Outliers</a:t>
            </a:r>
            <a:r>
              <a:rPr lang="en-US" dirty="0"/>
              <a:t> – Powerful way to show something outside the realm of normal</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55</a:t>
            </a:fld>
            <a:endParaRPr lang="en-US" dirty="0"/>
          </a:p>
        </p:txBody>
      </p:sp>
    </p:spTree>
    <p:extLst>
      <p:ext uri="{BB962C8B-B14F-4D97-AF65-F5344CB8AC3E}">
        <p14:creationId xmlns:p14="http://schemas.microsoft.com/office/powerpoint/2010/main" val="139098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traditional stories, data stories have shape, or “structure.” Story structure plays an important role in developing a story’s context, and can be broken down into two parts: Story Plot and Story Genre.</a:t>
            </a:r>
          </a:p>
          <a:p>
            <a:r>
              <a:rPr lang="en-US" dirty="0"/>
              <a:t>The events of a story are its plot (this is also called its storyline). These events generally relate to each other in a pattern or a sequence, and it’s the responsibility of the storyteller (or author) to arrange these actions in a meaningful way to shape the story.  Like other forms of storytelling, the plot of a data story can be organized into a linear sequence or not—not all data stories are told in order, however they all have one thing in common: they must be true. Data stories are not inherently non-fiction.</a:t>
            </a:r>
          </a:p>
          <a:p>
            <a:endParaRPr lang="en-US" dirty="0"/>
          </a:p>
          <a:p>
            <a:pPr defTabSz="939451">
              <a:defRPr/>
            </a:pPr>
            <a:r>
              <a:rPr lang="en-US" dirty="0">
                <a:solidFill>
                  <a:schemeClr val="tx2">
                    <a:lumMod val="75000"/>
                    <a:lumOff val="25000"/>
                  </a:schemeClr>
                </a:solidFill>
              </a:rPr>
              <a:t>The plot diagram is an organizational tool to help map events in a story. Its familiar triangle shape (representing the beginning, middle, and end) was described by Aristotle and later modified by Gustav Freytag who added rising and falling action. Those designed for traditional stories, data stories can be built using this same framework.</a:t>
            </a:r>
          </a:p>
          <a:p>
            <a:r>
              <a:rPr lang="en-US" dirty="0"/>
              <a:t>et’s review how this structure functions:</a:t>
            </a:r>
          </a:p>
          <a:p>
            <a:r>
              <a:rPr lang="en-US" dirty="0"/>
              <a:t> </a:t>
            </a:r>
            <a:r>
              <a:rPr lang="en-US" b="1" dirty="0"/>
              <a:t>Act One—The Setup (or, the Exposition): </a:t>
            </a:r>
            <a:r>
              <a:rPr lang="en-US" dirty="0"/>
              <a:t>This is where you, as the narrator, lay the groundwork for your story. It’s where you explain the purpose, introduce the plot, establish the characters and their relationships, and finish with your dramatic question or inciting incident. This is the catalyst; it’s the type of story you are telling. Are you going to explore a change over time? Zoom into detail on something that happened? This act ends with your hypothesis, or what question you are exploring or answering within your story.</a:t>
            </a:r>
          </a:p>
          <a:p>
            <a:r>
              <a:rPr lang="en-US" dirty="0"/>
              <a:t> </a:t>
            </a:r>
            <a:r>
              <a:rPr lang="en-US" b="1" dirty="0"/>
              <a:t>Act Two—The Rising Action:</a:t>
            </a:r>
            <a:r>
              <a:rPr lang="en-US" dirty="0"/>
              <a:t> This is the meat of your story. It’s where you combine plot, characters, and audience as you guide them through the data. In a film or play, this act typically depicts a protagonist’s attempt to resolve a problem or the escalation of an issue, and who experiences character development along the way. In a visual data narrative, this is your opportunity to perform a curated version of your own analysis, capitalizing on the insights you have found that support your narrative’s purpose—and making your audience believe in your discoveries as they experience the story for themselves.</a:t>
            </a:r>
          </a:p>
          <a:p>
            <a:r>
              <a:rPr lang="en-US" dirty="0"/>
              <a:t> </a:t>
            </a:r>
            <a:r>
              <a:rPr lang="en-US" b="1" dirty="0"/>
              <a:t>Act Three—The Climax: </a:t>
            </a:r>
            <a:r>
              <a:rPr lang="en-US" dirty="0"/>
              <a:t>Finally, you’ve reached your grand reveal. Your audience has absorbed the plot point and is ready for their call to action via a final viz that ends the story.</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56</a:t>
            </a:fld>
            <a:endParaRPr lang="en-US" dirty="0"/>
          </a:p>
        </p:txBody>
      </p:sp>
    </p:spTree>
    <p:extLst>
      <p:ext uri="{BB962C8B-B14F-4D97-AF65-F5344CB8AC3E}">
        <p14:creationId xmlns:p14="http://schemas.microsoft.com/office/powerpoint/2010/main" val="5781056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57</a:t>
            </a:fld>
            <a:endParaRPr lang="en-US" dirty="0"/>
          </a:p>
        </p:txBody>
      </p:sp>
    </p:spTree>
    <p:extLst>
      <p:ext uri="{BB962C8B-B14F-4D97-AF65-F5344CB8AC3E}">
        <p14:creationId xmlns:p14="http://schemas.microsoft.com/office/powerpoint/2010/main" val="123740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58</a:t>
            </a:fld>
            <a:endParaRPr lang="en-US" dirty="0"/>
          </a:p>
        </p:txBody>
      </p:sp>
    </p:spTree>
    <p:extLst>
      <p:ext uri="{BB962C8B-B14F-4D97-AF65-F5344CB8AC3E}">
        <p14:creationId xmlns:p14="http://schemas.microsoft.com/office/powerpoint/2010/main" val="1726370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14D494-332A-45A3-AA3C-E3B34D67DA68}" type="slidenum">
              <a:rPr lang="en-US" smtClean="0"/>
              <a:t>59</a:t>
            </a:fld>
            <a:endParaRPr lang="en-US" dirty="0"/>
          </a:p>
        </p:txBody>
      </p:sp>
    </p:spTree>
    <p:extLst>
      <p:ext uri="{BB962C8B-B14F-4D97-AF65-F5344CB8AC3E}">
        <p14:creationId xmlns:p14="http://schemas.microsoft.com/office/powerpoint/2010/main" val="3161552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half of story structure is its genre. Like the diversity in plot, there is more than one genre to choose from. In fact, there are seven genres of narrative visualization. Developed by Segel and Heel, they vary primarily in the number or frames and the ordering of visual elements and include the magazine style, the annotated chart, the partitioned poster, the flow chart, the comic strip, the slide short, and finally, the conglomerate film/video/animation (Figure 4.7).</a:t>
            </a:r>
          </a:p>
          <a:p>
            <a:r>
              <a:rPr lang="en-US" dirty="0"/>
              <a:t>  </a:t>
            </a:r>
          </a:p>
          <a:p>
            <a:r>
              <a:rPr lang="en-US" dirty="0"/>
              <a:t>he other half of story structure is its genre. Like the diversity in plot, there is more than one genre to choose from. In fact, there are seven genres of narrative visualization. Developed by Segel and Heel,</a:t>
            </a:r>
            <a:r>
              <a:rPr lang="en-US" baseline="30000" dirty="0">
                <a:hlinkClick r:id="rId3"/>
              </a:rPr>
              <a:t>3</a:t>
            </a:r>
            <a:r>
              <a:rPr lang="en-US" dirty="0"/>
              <a:t> they vary primarily in the number of frames and the ordering of visual elements and include the magazine style, the annotated chart, the partitioned poster, the flow chart, the comic strip, the slide short, and finally, the conglomerate film/video/animation (see </a:t>
            </a:r>
            <a:r>
              <a:rPr lang="en-US" dirty="0">
                <a:hlinkClick r:id="rId4"/>
              </a:rPr>
              <a:t>Figure 4.7</a:t>
            </a:r>
            <a:r>
              <a:rPr lang="en-US" dirty="0"/>
              <a:t>).</a:t>
            </a:r>
          </a:p>
          <a:p>
            <a:r>
              <a:rPr lang="en-US" dirty="0"/>
              <a:t>In Tableau, we can use Dashboards and Story Points to each of these genres, and we will explore how to build them in later lessons. For now, keep in mind that data stories are most effective when they have constrained interaction at various checkpoints and allow the user to explore and engage with the story without veering too far away from the intended narrative. Stories unfold, and each visualization should highlight one story point at a time (whether within the same visualizations or within multiple) as storytellers layer points to build a complete data narrative. </a:t>
            </a:r>
          </a:p>
          <a:p>
            <a:endParaRPr lang="en-US" dirty="0"/>
          </a:p>
        </p:txBody>
      </p:sp>
      <p:sp>
        <p:nvSpPr>
          <p:cNvPr id="4" name="Slide Number Placeholder 3"/>
          <p:cNvSpPr>
            <a:spLocks noGrp="1"/>
          </p:cNvSpPr>
          <p:nvPr>
            <p:ph type="sldNum" sz="quarter" idx="10"/>
          </p:nvPr>
        </p:nvSpPr>
        <p:spPr/>
        <p:txBody>
          <a:bodyPr/>
          <a:lstStyle/>
          <a:p>
            <a:fld id="{D5259EA9-DC75-D045-B316-6D780688EF17}" type="slidenum">
              <a:rPr lang="en-US" smtClean="0"/>
              <a:t>60</a:t>
            </a:fld>
            <a:endParaRPr lang="en-US" dirty="0"/>
          </a:p>
        </p:txBody>
      </p:sp>
    </p:spTree>
    <p:extLst>
      <p:ext uri="{BB962C8B-B14F-4D97-AF65-F5344CB8AC3E}">
        <p14:creationId xmlns:p14="http://schemas.microsoft.com/office/powerpoint/2010/main" val="4174030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61</a:t>
            </a:fld>
            <a:endParaRPr lang="en-US" dirty="0"/>
          </a:p>
        </p:txBody>
      </p:sp>
    </p:spTree>
    <p:extLst>
      <p:ext uri="{BB962C8B-B14F-4D97-AF65-F5344CB8AC3E}">
        <p14:creationId xmlns:p14="http://schemas.microsoft.com/office/powerpoint/2010/main" val="1461825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2EAFBE-FDAB-432F-814C-7EB064C88F42}" type="slidenum">
              <a:rPr lang="en-US" smtClean="0"/>
              <a:t>8</a:t>
            </a:fld>
            <a:endParaRPr lang="en-US"/>
          </a:p>
        </p:txBody>
      </p:sp>
    </p:spTree>
    <p:extLst>
      <p:ext uri="{BB962C8B-B14F-4D97-AF65-F5344CB8AC3E}">
        <p14:creationId xmlns:p14="http://schemas.microsoft.com/office/powerpoint/2010/main" val="539130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14D494-332A-45A3-AA3C-E3B34D67DA68}" type="slidenum">
              <a:rPr lang="en-US" smtClean="0"/>
              <a:t>62</a:t>
            </a:fld>
            <a:endParaRPr lang="en-US" dirty="0"/>
          </a:p>
        </p:txBody>
      </p:sp>
    </p:spTree>
    <p:extLst>
      <p:ext uri="{BB962C8B-B14F-4D97-AF65-F5344CB8AC3E}">
        <p14:creationId xmlns:p14="http://schemas.microsoft.com/office/powerpoint/2010/main" val="3969921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are a few rules to get you off to a fast start:</a:t>
            </a:r>
          </a:p>
          <a:p>
            <a:r>
              <a:rPr lang="en-US" sz="1200" b="1" i="0" kern="1200" dirty="0">
                <a:solidFill>
                  <a:schemeClr val="tx1"/>
                </a:solidFill>
                <a:effectLst/>
                <a:latin typeface="+mn-lt"/>
                <a:ea typeface="+mn-ea"/>
                <a:cs typeface="+mn-cs"/>
              </a:rPr>
              <a:t>Employ simplicity.</a:t>
            </a:r>
            <a:r>
              <a:rPr lang="en-US" sz="1200" b="0" i="0" kern="1200" dirty="0">
                <a:solidFill>
                  <a:schemeClr val="tx1"/>
                </a:solidFill>
                <a:effectLst/>
                <a:latin typeface="+mn-lt"/>
                <a:ea typeface="+mn-ea"/>
                <a:cs typeface="+mn-cs"/>
              </a:rPr>
              <a:t> Simplicity is the key to creating effective data visualizations. You should focus on using simple charts that are easy to digest. You won't get points for most amount of data displayed.</a:t>
            </a:r>
          </a:p>
          <a:p>
            <a:r>
              <a:rPr lang="en-US" sz="1200" b="1" i="0" kern="1200" dirty="0">
                <a:solidFill>
                  <a:schemeClr val="tx1"/>
                </a:solidFill>
                <a:effectLst/>
                <a:latin typeface="+mn-lt"/>
                <a:ea typeface="+mn-ea"/>
                <a:cs typeface="+mn-cs"/>
              </a:rPr>
              <a:t>Display only the most important information.</a:t>
            </a:r>
            <a:r>
              <a:rPr lang="en-US" sz="1200" b="0" i="0" kern="1200" dirty="0">
                <a:solidFill>
                  <a:schemeClr val="tx1"/>
                </a:solidFill>
                <a:effectLst/>
                <a:latin typeface="+mn-lt"/>
                <a:ea typeface="+mn-ea"/>
                <a:cs typeface="+mn-cs"/>
              </a:rPr>
              <a:t> When you're new to charting, you may want to put in a lot of information so that you don't leave out anything of value. Resist this urge, because people can take in only so much information before their eyes glaze over.</a:t>
            </a:r>
          </a:p>
          <a:p>
            <a:r>
              <a:rPr lang="en-US" sz="1200" b="1" i="0" kern="1200" dirty="0">
                <a:solidFill>
                  <a:schemeClr val="tx1"/>
                </a:solidFill>
                <a:effectLst/>
                <a:latin typeface="+mn-lt"/>
                <a:ea typeface="+mn-ea"/>
                <a:cs typeface="+mn-cs"/>
              </a:rPr>
              <a:t>Require little explanation.</a:t>
            </a:r>
            <a:r>
              <a:rPr lang="en-US" sz="1200" b="0" i="0" kern="1200" dirty="0">
                <a:solidFill>
                  <a:schemeClr val="tx1"/>
                </a:solidFill>
                <a:effectLst/>
                <a:latin typeface="+mn-lt"/>
                <a:ea typeface="+mn-ea"/>
                <a:cs typeface="+mn-cs"/>
              </a:rPr>
              <a:t> Don't make things so complicated that your users require a manual to understand what you're trying to convey. If you can't get something at a glance, it's too complicated for your reader.</a:t>
            </a:r>
          </a:p>
          <a:p>
            <a:r>
              <a:rPr lang="en-US" sz="1200" b="1" i="0" kern="1200" dirty="0">
                <a:solidFill>
                  <a:schemeClr val="tx1"/>
                </a:solidFill>
                <a:effectLst/>
                <a:latin typeface="+mn-lt"/>
                <a:ea typeface="+mn-ea"/>
                <a:cs typeface="+mn-cs"/>
              </a:rPr>
              <a:t>Don't overload your data.</a:t>
            </a:r>
            <a:r>
              <a:rPr lang="en-US" sz="1200" b="0" i="0" kern="1200" dirty="0">
                <a:solidFill>
                  <a:schemeClr val="tx1"/>
                </a:solidFill>
                <a:effectLst/>
                <a:latin typeface="+mn-lt"/>
                <a:ea typeface="+mn-ea"/>
                <a:cs typeface="+mn-cs"/>
              </a:rPr>
              <a:t> It's important to avoid overloading your data visualization, but the trend toward the use of mobile devices makes this practice even more important. Mobile devices reduce the screen real estate to almost half of what's available on a desktop. Typically, a visualization isn't manipulated on a mobile phone; it's only viewed.</a:t>
            </a:r>
          </a:p>
          <a:p>
            <a:r>
              <a:rPr lang="en-US" sz="1200" b="1" i="0" kern="1200" dirty="0">
                <a:solidFill>
                  <a:schemeClr val="tx1"/>
                </a:solidFill>
                <a:effectLst/>
                <a:latin typeface="+mn-lt"/>
                <a:ea typeface="+mn-ea"/>
                <a:cs typeface="+mn-cs"/>
              </a:rPr>
              <a:t>Stay away from 3-D.</a:t>
            </a:r>
            <a:r>
              <a:rPr lang="en-US" sz="1200" b="0" i="0" kern="1200" dirty="0">
                <a:solidFill>
                  <a:schemeClr val="tx1"/>
                </a:solidFill>
                <a:effectLst/>
                <a:latin typeface="+mn-lt"/>
                <a:ea typeface="+mn-ea"/>
                <a:cs typeface="+mn-cs"/>
              </a:rPr>
              <a:t> At some point in your data career, you may become a whiz at depicting charts in 3-D. We recommend that you avoid this type of chart, however, until you get more experience under your belt.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127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446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a:t>Note that position is the best way across all 3 types</a:t>
            </a:r>
            <a:r>
              <a:rPr lang="en-US" baseline="0" dirty="0"/>
              <a:t> of data. We can easily understand the relationship between two data points represented on an x and y axis.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CA704D-3E8A-407D-B925-316743D2ED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6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maps   </a:t>
            </a:r>
          </a:p>
          <a:p>
            <a:r>
              <a:rPr lang="en-US" dirty="0"/>
              <a:t>Heat maps are a great way to compare data across two or more categories using color. Patterns guide viewers around the chart, quickly showing them where the intersection of categories is strongest and weakest. </a:t>
            </a:r>
          </a:p>
          <a:p>
            <a:r>
              <a:rPr lang="en-US" dirty="0"/>
              <a:t>Use heat maps to: </a:t>
            </a:r>
          </a:p>
          <a:p>
            <a:r>
              <a:rPr lang="en-US" dirty="0"/>
              <a:t>• Compare categorical data using color. Heat maps are best for presenting data sets with lots of categories. This chart type can pack hundreds of comparisons into a small area, and still be easy to understand at a glance. For example, sales quota assessment, actual spending vs. budget, and performance spectrum (great/good/poor).</a:t>
            </a:r>
          </a:p>
          <a:p>
            <a:r>
              <a:rPr lang="en-US" dirty="0"/>
              <a:t>Tips: </a:t>
            </a:r>
          </a:p>
          <a:p>
            <a:r>
              <a:rPr lang="en-US" dirty="0"/>
              <a:t>• Vary the size of squares. Changing the size of the squares adds significance to the heat map’s visual analysis. For example, shrinking a square creates whitespace around it, deemphasizing it and directing the viewer’s eye elsewhere.</a:t>
            </a:r>
          </a:p>
          <a:p>
            <a:r>
              <a:rPr lang="en-US" dirty="0"/>
              <a:t>To discover more tips for optimizing your dashboard layout, read The Do’s and Don’ts of Dashboards.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15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a table in a live presentation is rarely a good idea. As your audience reads it, you lose their ears and attention to make your point verbally. When you find yourself using a table in a presentation or report, ask yourself: what is the point you are trying to make? Odds are that there will be a better way to pull out and visualize the piece or pieces of interest. In the event that you feel you’re losing too much by doing this, consider whether including the full table in the appendix and a link or reference to it will meet your audience’s needs.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151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highlight table is simple a table of numbers that add color to highlight the differences</a:t>
            </a:r>
            <a:r>
              <a:rPr lang="en-US" baseline="0" dirty="0"/>
              <a:t> in the values in the table.</a:t>
            </a:r>
          </a:p>
          <a:p>
            <a:r>
              <a:rPr lang="en-US" baseline="0" dirty="0"/>
              <a:t>Highlight data shows numbers in cells providing additional information.  </a:t>
            </a:r>
          </a:p>
          <a:p>
            <a:r>
              <a:rPr lang="en-US" baseline="0" dirty="0"/>
              <a:t>Draws attention to detailed information.   Highlight tables graphs viewer attention, while still presenting precise figures.   </a:t>
            </a:r>
            <a:endParaRPr lang="en-US" dirty="0"/>
          </a:p>
        </p:txBody>
      </p:sp>
    </p:spTree>
    <p:extLst>
      <p:ext uri="{BB962C8B-B14F-4D97-AF65-F5344CB8AC3E}">
        <p14:creationId xmlns:p14="http://schemas.microsoft.com/office/powerpoint/2010/main" val="2513181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 bar chart (see </a:t>
            </a:r>
            <a:r>
              <a:rPr lang="en-US" sz="1200" b="0" i="0" u="none" strike="noStrike" kern="1200" dirty="0">
                <a:solidFill>
                  <a:schemeClr val="tx1"/>
                </a:solidFill>
                <a:effectLst/>
                <a:latin typeface="+mn-lt"/>
                <a:ea typeface="+mn-ea"/>
                <a:cs typeface="+mn-cs"/>
                <a:hlinkClick r:id="rId3"/>
              </a:rPr>
              <a:t>Figure 1.28</a:t>
            </a:r>
            <a:r>
              <a:rPr lang="en-US" sz="1200" b="0" i="0" kern="1200" dirty="0">
                <a:solidFill>
                  <a:schemeClr val="tx1"/>
                </a:solidFill>
                <a:effectLst/>
                <a:latin typeface="+mn-lt"/>
                <a:ea typeface="+mn-ea"/>
                <a:cs typeface="+mn-cs"/>
              </a:rPr>
              <a:t>) uses length to represent a measure. Human beings are extremely good at seeing even small differences in length from a common baseline. Bars are widely used in data visualization because they are often the most effective way to compare categories. Bars can be oriented horizontally or vertically. Sorting them can be very helpful because the most common task when bar charts are used is to spot the biggest/smallest items.</a:t>
            </a:r>
          </a:p>
          <a:p>
            <a:br>
              <a:rPr lang="en-US" dirty="0"/>
            </a:br>
            <a:r>
              <a:rPr lang="en-US" sz="1200" b="0" i="0" kern="1200" dirty="0">
                <a:solidFill>
                  <a:schemeClr val="tx1"/>
                </a:solidFill>
                <a:effectLst/>
                <a:latin typeface="+mn-lt"/>
                <a:ea typeface="+mn-ea"/>
                <a:cs typeface="+mn-cs"/>
              </a:rPr>
              <a:t> traditional favorite, the bar chart is one of the most common ways to visualize data. It is best suited for numerical data that can be divided into distinct categories to compare information and reveal trends at a glance (see </a:t>
            </a:r>
            <a:r>
              <a:rPr lang="en-US" sz="1200" b="0" i="0" u="none" strike="noStrike" kern="1200" dirty="0">
                <a:solidFill>
                  <a:schemeClr val="tx1"/>
                </a:solidFill>
                <a:effectLst/>
                <a:latin typeface="+mn-lt"/>
                <a:ea typeface="+mn-ea"/>
                <a:cs typeface="+mn-cs"/>
                <a:hlinkClick r:id="rId4"/>
              </a:rPr>
              <a:t>Figure 5.1</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 old classic, there are a few ways to spice up a bar chart.</a:t>
            </a:r>
          </a:p>
          <a:p>
            <a:r>
              <a:rPr lang="en-US" sz="1200" b="0" i="0" kern="1200" dirty="0">
                <a:solidFill>
                  <a:schemeClr val="tx1"/>
                </a:solidFill>
                <a:effectLst/>
                <a:latin typeface="+mn-lt"/>
                <a:ea typeface="+mn-ea"/>
                <a:cs typeface="+mn-cs"/>
              </a:rPr>
              <a:t> Bars can be oriented on the vertical or horizontal axis, which can be helpful for spotting trends.</a:t>
            </a:r>
          </a:p>
          <a:p>
            <a:r>
              <a:rPr lang="en-US" sz="1200" b="0" i="0" kern="1200" dirty="0">
                <a:solidFill>
                  <a:schemeClr val="tx1"/>
                </a:solidFill>
                <a:effectLst/>
                <a:latin typeface="+mn-lt"/>
                <a:ea typeface="+mn-ea"/>
                <a:cs typeface="+mn-cs"/>
              </a:rPr>
              <a:t> Additional layers of information can be added using clustered bars or by stacking related data.</a:t>
            </a:r>
          </a:p>
          <a:p>
            <a:r>
              <a:rPr lang="en-US" sz="1200" b="0" i="0" kern="1200" dirty="0">
                <a:solidFill>
                  <a:schemeClr val="tx1"/>
                </a:solidFill>
                <a:effectLst/>
                <a:latin typeface="+mn-lt"/>
                <a:ea typeface="+mn-ea"/>
                <a:cs typeface="+mn-cs"/>
              </a:rPr>
              <a:t> Color can be added for more impact or to overlay for immediate insight.</a:t>
            </a:r>
          </a:p>
          <a:p>
            <a:r>
              <a:rPr lang="en-US" sz="1200" b="0" i="0" kern="1200" dirty="0">
                <a:solidFill>
                  <a:schemeClr val="tx1"/>
                </a:solidFill>
                <a:effectLst/>
                <a:latin typeface="+mn-lt"/>
                <a:ea typeface="+mn-ea"/>
                <a:cs typeface="+mn-cs"/>
              </a:rPr>
              <a:t> Trend lines and other annotations can be added to highlight important data points.</a:t>
            </a:r>
          </a:p>
          <a:p>
            <a:r>
              <a:rPr lang="en-US" sz="1200" b="0" i="0" kern="1200" dirty="0">
                <a:solidFill>
                  <a:schemeClr val="tx1"/>
                </a:solidFill>
                <a:effectLst/>
                <a:latin typeface="+mn-lt"/>
                <a:ea typeface="+mn-ea"/>
                <a:cs typeface="+mn-cs"/>
              </a:rPr>
              <a:t> Use side-by-side or stacked bars (see </a:t>
            </a:r>
            <a:r>
              <a:rPr lang="en-US" sz="1200" b="0" i="0" u="none" strike="noStrike" kern="1200" dirty="0">
                <a:solidFill>
                  <a:schemeClr val="tx1"/>
                </a:solidFill>
                <a:effectLst/>
                <a:latin typeface="+mn-lt"/>
                <a:ea typeface="+mn-ea"/>
                <a:cs typeface="+mn-cs"/>
                <a:hlinkClick r:id="rId5"/>
              </a:rPr>
              <a:t>Figure 5.2</a:t>
            </a:r>
            <a:r>
              <a:rPr lang="en-US" sz="1200" b="0" i="0" kern="1200" dirty="0">
                <a:solidFill>
                  <a:schemeClr val="tx1"/>
                </a:solidFill>
                <a:effectLst/>
                <a:latin typeface="+mn-lt"/>
                <a:ea typeface="+mn-ea"/>
                <a:cs typeface="+mn-cs"/>
              </a:rPr>
              <a:t>) to give depth to your analysis and answer multiple questions at once.</a:t>
            </a:r>
          </a:p>
          <a:p>
            <a:r>
              <a:rPr lang="en-US" sz="1200" b="0" i="0" kern="1200" dirty="0">
                <a:solidFill>
                  <a:schemeClr val="tx1"/>
                </a:solidFill>
                <a:effectLst/>
                <a:latin typeface="+mn-lt"/>
                <a:ea typeface="+mn-ea"/>
                <a:cs typeface="+mn-cs"/>
              </a:rPr>
              <a:t> Bar charts can be combined with maps or line charts to act as filters that correspond to different data points as they are selected.</a:t>
            </a:r>
          </a:p>
          <a:p>
            <a:r>
              <a:rPr lang="en-US" sz="1200" b="0" i="0" kern="1200" dirty="0">
                <a:solidFill>
                  <a:schemeClr val="tx1"/>
                </a:solidFill>
                <a:effectLst/>
                <a:latin typeface="+mn-lt"/>
                <a:ea typeface="+mn-ea"/>
                <a:cs typeface="+mn-cs"/>
              </a:rPr>
              <a:t> Finally, multiple bar charts could be set on a dashboard to help viewers quickly compare information without navigating several charts.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257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I had to pick a single go-to graph for categorical data, it would be the horizontal bar chart, which flips the vertical version on its side. Why? Because it is </a:t>
            </a:r>
            <a:r>
              <a:rPr lang="en-US" sz="1200" b="0" i="1" kern="1200" dirty="0">
                <a:solidFill>
                  <a:schemeClr val="tx1"/>
                </a:solidFill>
                <a:effectLst/>
                <a:latin typeface="+mn-lt"/>
                <a:ea typeface="+mn-ea"/>
                <a:cs typeface="+mn-cs"/>
              </a:rPr>
              <a:t>extremely easy to read.</a:t>
            </a:r>
            <a:r>
              <a:rPr lang="en-US" sz="1200" b="0" i="0" kern="1200" dirty="0">
                <a:solidFill>
                  <a:schemeClr val="tx1"/>
                </a:solidFill>
                <a:effectLst/>
                <a:latin typeface="+mn-lt"/>
                <a:ea typeface="+mn-ea"/>
                <a:cs typeface="+mn-cs"/>
              </a:rPr>
              <a:t> The horizontal bar chart is especially useful if your category names are long, as the text is written from left to right, as most audiences read, making your graph legible for your audience. Also, because of the way we typically process information—starting at top left and making z’s with our eyes across the screen or page—the structure of the horizontal bar chart is such that our eyes hit the category names before the actual data. This means by the time we get to the data, we already know what it represents (instead of the darting back and forth our eyes do between the data and category names with vertical bar charts).</a:t>
            </a:r>
          </a:p>
          <a:p>
            <a:pPr fontAlgn="base"/>
            <a:r>
              <a:rPr lang="en-US" sz="1200" b="0" i="0" kern="1200" dirty="0">
                <a:solidFill>
                  <a:schemeClr val="tx1"/>
                </a:solidFill>
                <a:effectLst/>
                <a:latin typeface="+mn-lt"/>
                <a:ea typeface="+mn-ea"/>
                <a:cs typeface="+mn-cs"/>
              </a:rPr>
              <a:t>Like the vertical bar chart, the horizontal bar chart can be single series, two series, or multiple series (</a:t>
            </a:r>
            <a:r>
              <a:rPr lang="en-US" sz="1200" b="0" i="0" u="none" strike="noStrike" kern="1200" dirty="0">
                <a:solidFill>
                  <a:schemeClr val="tx1"/>
                </a:solidFill>
                <a:effectLst/>
                <a:latin typeface="+mn-lt"/>
                <a:ea typeface="+mn-ea"/>
                <a:cs typeface="+mn-cs"/>
                <a:hlinkClick r:id="rId3"/>
              </a:rPr>
              <a:t>Figure 2.18</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Similar to the stacked vertical bar chart, stacked horizontal bar charts can be used to show the totals across different categories but also give a sense of the subcomponent pieces. They can be structured to show either absolute values or sum to 100%.</a:t>
            </a:r>
          </a:p>
          <a:p>
            <a:pPr fontAlgn="base"/>
            <a:r>
              <a:rPr lang="en-US" sz="1200" b="0" i="0" kern="1200" dirty="0">
                <a:solidFill>
                  <a:schemeClr val="tx1"/>
                </a:solidFill>
                <a:effectLst/>
                <a:latin typeface="+mn-lt"/>
                <a:ea typeface="+mn-ea"/>
                <a:cs typeface="+mn-cs"/>
              </a:rPr>
              <a:t>I find this latter approach can work well for visualizing portions of a whole on a scale from negative to positive, because you get a consistent baseline on both the far left and the far right, allowing for easy comparison of the left-most pieces as well as the right-most pieces. For example, this approach can work well for visualizing survey data collected along a Likert scale (a scale commonly used in surveys that typically ranges from Strongly Disagree to Strongly Agree), as shown in </a:t>
            </a:r>
            <a:r>
              <a:rPr lang="en-US" sz="1200" b="0" i="0" u="none" strike="noStrike" kern="1200" dirty="0">
                <a:solidFill>
                  <a:schemeClr val="tx1"/>
                </a:solidFill>
                <a:effectLst/>
                <a:latin typeface="+mn-lt"/>
                <a:ea typeface="+mn-ea"/>
                <a:cs typeface="+mn-cs"/>
                <a:hlinkClick r:id="rId4"/>
              </a:rPr>
              <a:t>Figure 2.19</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74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Histograms show how your data is distributed across distinct groups. By grouping your data into specific categories (also known as “bins”), then plotting the number of records in a category as a vertical bar, you can quickly see which bins the majority of your data falls in.</a:t>
            </a:r>
          </a:p>
          <a:p>
            <a:r>
              <a:rPr lang="en-US" dirty="0"/>
              <a:t>Use histograms to: </a:t>
            </a:r>
          </a:p>
          <a:p>
            <a:r>
              <a:rPr lang="en-US" dirty="0"/>
              <a:t>• Understand the distribution of your data. The histogram is your best option for visualizing how data falls into categories. For example, number of customers by company size, student performance on an exam, and frequency of a product defect.</a:t>
            </a:r>
          </a:p>
          <a:p>
            <a:r>
              <a:rPr lang="en-US" dirty="0"/>
              <a:t>Tips: </a:t>
            </a:r>
          </a:p>
          <a:p>
            <a:r>
              <a:rPr lang="en-US" dirty="0"/>
              <a:t>• Test different groupings of data. Creating a variety of histograms can help to determine the most useful groupings of data.</a:t>
            </a:r>
          </a:p>
          <a:p>
            <a:r>
              <a:rPr lang="en-US" dirty="0"/>
              <a:t>• Add color to break bins down. Apply color to bars representing each group to show a second set of categories on the same chart.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12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000" dirty="0">
                <a:latin typeface="Helvetica Neue Light"/>
                <a:cs typeface="Helvetica Neue Light"/>
              </a:rPr>
              <a:t>Intended to Explore – goal as analyst are to explore data and find something to tell</a:t>
            </a:r>
          </a:p>
          <a:p>
            <a:pPr lvl="1"/>
            <a:r>
              <a:rPr lang="en-US" dirty="0">
                <a:latin typeface="Helvetica Neue Light"/>
                <a:cs typeface="Helvetica Neue Light"/>
              </a:rPr>
              <a:t>Curiosity Driven</a:t>
            </a:r>
          </a:p>
          <a:p>
            <a:pPr lvl="1"/>
            <a:r>
              <a:rPr lang="en-US" dirty="0">
                <a:latin typeface="Helvetica Neue Light"/>
                <a:cs typeface="Helvetica Neue Light"/>
              </a:rPr>
              <a:t>Messy, interactive</a:t>
            </a:r>
          </a:p>
          <a:p>
            <a:pPr lvl="1"/>
            <a:r>
              <a:rPr lang="en-US" dirty="0">
                <a:latin typeface="Helvetica Neue Light"/>
                <a:cs typeface="Helvetica Neue Light"/>
              </a:rPr>
              <a:t>Pose new questions</a:t>
            </a:r>
          </a:p>
          <a:p>
            <a:pPr lvl="1"/>
            <a:r>
              <a:rPr lang="en-US" dirty="0">
                <a:latin typeface="Helvetica Neue Light"/>
                <a:cs typeface="Helvetica Neue Light"/>
              </a:rPr>
              <a:t>Discover something</a:t>
            </a:r>
          </a:p>
          <a:p>
            <a:pPr lvl="1"/>
            <a:r>
              <a:rPr lang="en-US" dirty="0">
                <a:latin typeface="Helvetica Neue Light"/>
                <a:cs typeface="Helvetica Neue Light"/>
              </a:rPr>
              <a:t>Cyclical, iterative</a:t>
            </a:r>
          </a:p>
          <a:p>
            <a:endParaRPr lang="en-US" dirty="0"/>
          </a:p>
        </p:txBody>
      </p:sp>
      <p:sp>
        <p:nvSpPr>
          <p:cNvPr id="4" name="Slide Number Placeholder 3"/>
          <p:cNvSpPr>
            <a:spLocks noGrp="1"/>
          </p:cNvSpPr>
          <p:nvPr>
            <p:ph type="sldNum" sz="quarter" idx="10"/>
          </p:nvPr>
        </p:nvSpPr>
        <p:spPr/>
        <p:txBody>
          <a:bodyPr/>
          <a:lstStyle/>
          <a:p>
            <a:fld id="{66590276-BCC7-FC4F-BA92-7706D74C8588}" type="slidenum">
              <a:rPr lang="en-US" smtClean="0"/>
              <a:t>9</a:t>
            </a:fld>
            <a:endParaRPr lang="en-US"/>
          </a:p>
        </p:txBody>
      </p:sp>
    </p:spTree>
    <p:extLst>
      <p:ext uri="{BB962C8B-B14F-4D97-AF65-F5344CB8AC3E}">
        <p14:creationId xmlns:p14="http://schemas.microsoft.com/office/powerpoint/2010/main" val="2227682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 chart, or line graph, is another familiar method for displaying data. It connects several distinct data points, presenting them as one continuous evolution. The result is a simple, straightforward way to visualize changes in one value relative to another. </a:t>
            </a:r>
          </a:p>
          <a:p>
            <a:r>
              <a:rPr lang="en-US" dirty="0"/>
              <a:t>Use line charts to:</a:t>
            </a:r>
          </a:p>
          <a:p>
            <a:r>
              <a:rPr lang="en-US" dirty="0"/>
              <a:t>• View trends in data, usually over time. Line charts are most often used to show a value evolving over time, but they aren’t limited to that. Any dimension—like date types, time intervals, and other ordinal data—can be used as the horizontal axis. For example, stock price change over five years, website page views during a month, and revenue growth by quarter.</a:t>
            </a:r>
          </a:p>
          <a:p>
            <a:r>
              <a:rPr lang="en-US" dirty="0"/>
              <a:t>Tips: </a:t>
            </a:r>
          </a:p>
          <a:p>
            <a:r>
              <a:rPr lang="en-US" dirty="0"/>
              <a:t>• Combine a line graph with bar charts. Bar and line charts go well together. Showing two kinds of information on the same axis adds powerful context to your data.</a:t>
            </a:r>
          </a:p>
          <a:p>
            <a:r>
              <a:rPr lang="en-US" dirty="0"/>
              <a:t>• Shade the area under lines. Shading the area under line charts provides an immediate visual cue of quantity, and can improve the look and feel of your graph. When your graph includes multiple lines, use multiple colors to inform the viewer of each line’s relative contribution to the whole.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577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plots are an effective way to give you a sense of trends, concentrations, and outliers that facilitate deeper investigations of your data. A scatter plot presents lots of distinct data points on a single chart. The chart can then be enhanced with analytics like cluster analysis or trend lines.</a:t>
            </a:r>
          </a:p>
          <a:p>
            <a:r>
              <a:rPr lang="en-US" dirty="0"/>
              <a:t>Use scatter plots to:</a:t>
            </a:r>
          </a:p>
          <a:p>
            <a:r>
              <a:rPr lang="en-US" dirty="0"/>
              <a:t>• Investigate the relationship between different variables. Scatter plots are used to show if one variable is a good predictor of another, or if they tend to change independently. This type of chart easily lends itself to many types of analysis. For example, male versus female likelihood of having lung cancer at different ages, technology early adopters’ and laggards’ purchase patterns of smart phones, and shipping costs of different product categories to different regions.</a:t>
            </a:r>
          </a:p>
          <a:p>
            <a:r>
              <a:rPr lang="en-US" dirty="0"/>
              <a:t>Tips: </a:t>
            </a:r>
          </a:p>
          <a:p>
            <a:r>
              <a:rPr lang="en-US" dirty="0"/>
              <a:t>• Use cluster analysis to identify segments. Cluster analysis groups data points into distinct segments, based on the variables you select. </a:t>
            </a:r>
          </a:p>
          <a:p>
            <a:r>
              <a:rPr lang="en-US" dirty="0"/>
              <a:t>• Use highlight actions. By adding a highlight action to your scatter plots, quickly see which points have attributes in common, without losing sight of the rest of the dataset. </a:t>
            </a:r>
          </a:p>
          <a:p>
            <a:r>
              <a:rPr lang="en-US" dirty="0"/>
              <a:t>• Use custom mark types. Custom marks add a quick visual cue to your chart, clearly distinguishing different groups of points.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994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bubbles aren’t technically their own type of visualization, using them as a technique adds great detail to scatter plots or maps. Varying the size and color of circles creates visually compelling charts that present large volumes of data at once. </a:t>
            </a:r>
          </a:p>
          <a:p>
            <a:r>
              <a:rPr lang="en-US" dirty="0"/>
              <a:t>Use bubble charts to: </a:t>
            </a:r>
          </a:p>
          <a:p>
            <a:r>
              <a:rPr lang="en-US" dirty="0"/>
              <a:t>• Show the relationship between three or more measures. Bubbles can add more detail to the traditional two axis chart, highlighting the relationship between three or more variables, without overwhelming the viewer.</a:t>
            </a:r>
          </a:p>
          <a:p>
            <a:r>
              <a:rPr lang="en-US" dirty="0"/>
              <a:t>Tips: </a:t>
            </a:r>
          </a:p>
          <a:p>
            <a:r>
              <a:rPr lang="en-US" dirty="0"/>
              <a:t>• Add color. Color can add more dimension to a bubble chart, while creating an attractive visual “pop.”</a:t>
            </a:r>
          </a:p>
          <a:p>
            <a:r>
              <a:rPr lang="en-US" dirty="0"/>
              <a:t>• Overlay bubbles on maps. Bubbles quickly inform a viewer about relative concentration of data. Using these as an overlay puts geographically-related data in context quickly for the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342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2DCD75-5A6A-487E-A771-1922AA433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06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000" dirty="0">
                <a:latin typeface="Helvetica Neue Light"/>
                <a:cs typeface="Helvetica Neue Light"/>
              </a:rPr>
              <a:t>Intended to Explain – goal as data storytellers is to communicate what we find</a:t>
            </a:r>
          </a:p>
          <a:p>
            <a:pPr lvl="1"/>
            <a:r>
              <a:rPr lang="en-US" dirty="0">
                <a:latin typeface="Helvetica Neue Light"/>
                <a:cs typeface="Helvetica Neue Light"/>
              </a:rPr>
              <a:t>Answer a question</a:t>
            </a:r>
          </a:p>
          <a:p>
            <a:pPr lvl="1"/>
            <a:r>
              <a:rPr lang="en-US" dirty="0">
                <a:latin typeface="Helvetica Neue Light"/>
                <a:cs typeface="Helvetica Neue Light"/>
              </a:rPr>
              <a:t>Prove a point</a:t>
            </a:r>
          </a:p>
          <a:p>
            <a:pPr lvl="1"/>
            <a:r>
              <a:rPr lang="en-US" dirty="0">
                <a:latin typeface="Helvetica Neue Light"/>
                <a:cs typeface="Helvetica Neue Light"/>
              </a:rPr>
              <a:t>Support a decision </a:t>
            </a:r>
          </a:p>
          <a:p>
            <a:pPr lvl="1"/>
            <a:r>
              <a:rPr lang="en-US" dirty="0">
                <a:latin typeface="Helvetica Neue Light"/>
                <a:cs typeface="Helvetica Neue Light"/>
              </a:rPr>
              <a:t>Communicate information </a:t>
            </a:r>
          </a:p>
          <a:p>
            <a:pPr lvl="1"/>
            <a:r>
              <a:rPr lang="en-US" dirty="0">
                <a:latin typeface="Helvetica Neue Light"/>
                <a:cs typeface="Helvetica Neue Light"/>
              </a:rPr>
              <a:t>Increase efficiency</a:t>
            </a:r>
          </a:p>
          <a:p>
            <a:endParaRPr lang="en-US" dirty="0"/>
          </a:p>
        </p:txBody>
      </p:sp>
      <p:sp>
        <p:nvSpPr>
          <p:cNvPr id="4" name="Slide Number Placeholder 3"/>
          <p:cNvSpPr>
            <a:spLocks noGrp="1"/>
          </p:cNvSpPr>
          <p:nvPr>
            <p:ph type="sldNum" sz="quarter" idx="10"/>
          </p:nvPr>
        </p:nvSpPr>
        <p:spPr/>
        <p:txBody>
          <a:bodyPr/>
          <a:lstStyle/>
          <a:p>
            <a:fld id="{66590276-BCC7-FC4F-BA92-7706D74C8588}" type="slidenum">
              <a:rPr lang="en-US" smtClean="0"/>
              <a:t>10</a:t>
            </a:fld>
            <a:endParaRPr lang="en-US"/>
          </a:p>
        </p:txBody>
      </p:sp>
    </p:spTree>
    <p:extLst>
      <p:ext uri="{BB962C8B-B14F-4D97-AF65-F5344CB8AC3E}">
        <p14:creationId xmlns:p14="http://schemas.microsoft.com/office/powerpoint/2010/main" val="3522654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a:t>
            </a:r>
            <a:r>
              <a:rPr lang="en-US" dirty="0" err="1"/>
              <a:t>visualiztaions</a:t>
            </a:r>
            <a:r>
              <a:rPr lang="en-US" dirty="0"/>
              <a:t> often include things like infographics—and you</a:t>
            </a:r>
            <a:r>
              <a:rPr lang="en-US" baseline="0" dirty="0"/>
              <a:t> might be surprised to find out that these graphics were actually made with Tableau</a:t>
            </a:r>
            <a:endParaRPr lang="en-US" dirty="0"/>
          </a:p>
          <a:p>
            <a:r>
              <a:rPr lang="en-US" dirty="0"/>
              <a:t>Offer a curated view of information that has many things to learn, and may have some interactive</a:t>
            </a:r>
            <a:r>
              <a:rPr lang="en-US" baseline="0" dirty="0"/>
              <a:t> capabilities—sort of like a choose your own adventure book ( click here, see this, click there, see that)</a:t>
            </a:r>
            <a:endParaRPr lang="en-US" dirty="0"/>
          </a:p>
        </p:txBody>
      </p:sp>
      <p:sp>
        <p:nvSpPr>
          <p:cNvPr id="4" name="Slide Number Placeholder 3"/>
          <p:cNvSpPr>
            <a:spLocks noGrp="1"/>
          </p:cNvSpPr>
          <p:nvPr>
            <p:ph type="sldNum" sz="quarter" idx="10"/>
          </p:nvPr>
        </p:nvSpPr>
        <p:spPr/>
        <p:txBody>
          <a:bodyPr/>
          <a:lstStyle/>
          <a:p>
            <a:fld id="{C6C7AFE8-1A61-7146-AE31-93299B979013}" type="slidenum">
              <a:rPr lang="en-US" smtClean="0"/>
              <a:t>11</a:t>
            </a:fld>
            <a:endParaRPr lang="en-US"/>
          </a:p>
        </p:txBody>
      </p:sp>
    </p:spTree>
    <p:extLst>
      <p:ext uri="{BB962C8B-B14F-4D97-AF65-F5344CB8AC3E}">
        <p14:creationId xmlns:p14="http://schemas.microsoft.com/office/powerpoint/2010/main" val="195253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FF6F-478A-C6BC-3859-D43ED8C68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047FBD-DF25-EF30-4E56-482A41B2D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22681-E53A-8E23-312D-3640837236A9}"/>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1076E2BB-2E9A-7977-2230-B21733938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C30-B1CB-C26A-A4F9-7BCA0539BA9F}"/>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28603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5550-664C-E0EA-D79B-2D52C4B9F9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CDEB6-0D62-9820-8BDA-29133C305E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BBE65-9936-B122-0993-3DFE0ED324A9}"/>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0236EEFC-B7C8-EF47-0055-F1B638D5C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C9BC4-6E9F-6A53-B6A5-060CDFAC4B0E}"/>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36992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183274-F3AE-E9FC-1135-7A23C7C17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FCE969-CD2C-BAEB-3FB1-B7803BDEB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3F406-2B96-5C93-4D88-EA4970119AE3}"/>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3C61AF7F-2DA4-E0AD-2DEE-9626E6688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7E86C-F40A-01D8-0DEF-7612B16D1101}"/>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1262232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New Topic">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sz="1800"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455334"/>
            <a:ext cx="12192000" cy="3958167"/>
          </a:xfrm>
          <a:prstGeom prst="rect">
            <a:avLst/>
          </a:prstGeom>
        </p:spPr>
      </p:pic>
      <p:sp>
        <p:nvSpPr>
          <p:cNvPr id="5" name="Text Placeholder 3"/>
          <p:cNvSpPr>
            <a:spLocks noGrp="1"/>
          </p:cNvSpPr>
          <p:nvPr>
            <p:ph type="body" sz="quarter" idx="11"/>
          </p:nvPr>
        </p:nvSpPr>
        <p:spPr>
          <a:xfrm>
            <a:off x="588321" y="1576465"/>
            <a:ext cx="11037631" cy="487313"/>
          </a:xfrm>
          <a:prstGeom prst="rect">
            <a:avLst/>
          </a:prstGeom>
        </p:spPr>
        <p:txBody>
          <a:bodyPr wrap="square" lIns="0" tIns="0" rIns="0" bIns="0">
            <a:spAutoFit/>
          </a:bodyPr>
          <a:lstStyle>
            <a:lvl1pPr marL="0" indent="0">
              <a:lnSpc>
                <a:spcPct val="80000"/>
              </a:lnSpc>
              <a:buNone/>
              <a:defRPr sz="38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dirty="0"/>
              <a:t>Edit Master text styles</a:t>
            </a:r>
          </a:p>
        </p:txBody>
      </p:sp>
    </p:spTree>
    <p:extLst>
      <p:ext uri="{BB962C8B-B14F-4D97-AF65-F5344CB8AC3E}">
        <p14:creationId xmlns:p14="http://schemas.microsoft.com/office/powerpoint/2010/main" val="1713495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sz="1800" dirty="0">
              <a:latin typeface="BentonSans Book"/>
            </a:endParaRPr>
          </a:p>
        </p:txBody>
      </p:sp>
    </p:spTree>
    <p:extLst>
      <p:ext uri="{BB962C8B-B14F-4D97-AF65-F5344CB8AC3E}">
        <p14:creationId xmlns:p14="http://schemas.microsoft.com/office/powerpoint/2010/main" val="2659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4" name="Rectangle 3"/>
          <p:cNvSpPr/>
          <p:nvPr userDrawn="1"/>
        </p:nvSpPr>
        <p:spPr>
          <a:xfrm>
            <a:off x="0" y="5754688"/>
            <a:ext cx="12192000" cy="1103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sz="1800" dirty="0">
              <a:latin typeface="BentonSans Book"/>
            </a:endParaRPr>
          </a:p>
        </p:txBody>
      </p:sp>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609600" y="1600201"/>
            <a:ext cx="109728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46647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730501" y="2032002"/>
            <a:ext cx="7610943" cy="634789"/>
          </a:xfrm>
        </p:spPr>
        <p:txBody>
          <a:bodyPr/>
          <a:lstStyle>
            <a:lvl1pPr>
              <a:defRPr sz="38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2967567" y="3111500"/>
            <a:ext cx="6731000" cy="235449"/>
          </a:xfrm>
          <a:prstGeom prst="rect">
            <a:avLst/>
          </a:prstGeom>
        </p:spPr>
        <p:txBody>
          <a:bodyPr lIns="0" tIns="0" rIns="0" bIns="0">
            <a:spAutoFit/>
          </a:bodyPr>
          <a:lstStyle>
            <a:lvl1pPr marL="0" indent="0">
              <a:buNone/>
              <a:defRPr sz="1700" baseline="0">
                <a:solidFill>
                  <a:schemeClr val="accent5"/>
                </a:solidFill>
                <a:latin typeface="Merriweather Light"/>
                <a:cs typeface="Merriweather Light"/>
              </a:defRPr>
            </a:lvl1pPr>
            <a:lvl2pPr marL="457177" indent="0">
              <a:buNone/>
              <a:defRPr sz="700"/>
            </a:lvl2pPr>
            <a:lvl3pPr marL="914355" indent="0">
              <a:buNone/>
              <a:defRPr sz="700"/>
            </a:lvl3pPr>
            <a:lvl4pPr marL="1371532" indent="0">
              <a:buNone/>
              <a:defRPr sz="700"/>
            </a:lvl4pPr>
            <a:lvl5pPr marL="1828709" indent="0">
              <a:buNone/>
              <a:defRPr sz="700"/>
            </a:lvl5pPr>
          </a:lstStyle>
          <a:p>
            <a:pPr lvl="0"/>
            <a:r>
              <a:rPr lang="en-US"/>
              <a:t>Edit Master text styles</a:t>
            </a:r>
          </a:p>
        </p:txBody>
      </p:sp>
    </p:spTree>
    <p:extLst>
      <p:ext uri="{BB962C8B-B14F-4D97-AF65-F5344CB8AC3E}">
        <p14:creationId xmlns:p14="http://schemas.microsoft.com/office/powerpoint/2010/main" val="1910456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New Topic">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anchor="ctr"/>
          <a:lstStyle/>
          <a:p>
            <a:pPr algn="ctr" defTabSz="914355" fontAlgn="auto">
              <a:spcBef>
                <a:spcPts val="0"/>
              </a:spcBef>
              <a:spcAft>
                <a:spcPts val="0"/>
              </a:spcAft>
              <a:defRPr/>
            </a:pPr>
            <a:endParaRPr lang="en-US" sz="1800"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1968501"/>
            <a:ext cx="12192000" cy="4568613"/>
          </a:xfrm>
          <a:prstGeom prst="rect">
            <a:avLst/>
          </a:prstGeom>
        </p:spPr>
      </p:pic>
      <p:sp>
        <p:nvSpPr>
          <p:cNvPr id="7" name="Text Placeholder 3"/>
          <p:cNvSpPr>
            <a:spLocks noGrp="1"/>
          </p:cNvSpPr>
          <p:nvPr>
            <p:ph type="body" sz="quarter" idx="11"/>
          </p:nvPr>
        </p:nvSpPr>
        <p:spPr>
          <a:xfrm>
            <a:off x="588321" y="1576465"/>
            <a:ext cx="11037631" cy="410369"/>
          </a:xfrm>
          <a:prstGeom prst="rect">
            <a:avLst/>
          </a:prstGeom>
        </p:spPr>
        <p:txBody>
          <a:bodyPr wrap="square" lIns="0" tIns="0" rIns="0" bIns="0">
            <a:spAutoFit/>
          </a:bodyPr>
          <a:lstStyle>
            <a:lvl1pPr marL="0" indent="0">
              <a:lnSpc>
                <a:spcPct val="80000"/>
              </a:lnSpc>
              <a:buNone/>
              <a:defRPr sz="3200" b="0" i="0" baseline="0">
                <a:solidFill>
                  <a:schemeClr val="accent5"/>
                </a:solidFill>
                <a:latin typeface="BentonSans Book"/>
                <a:cs typeface="BentonSans Book"/>
              </a:defRPr>
            </a:lvl1pPr>
            <a:lvl2pPr marL="457177" indent="0">
              <a:buNone/>
              <a:defRPr/>
            </a:lvl2pPr>
            <a:lvl3pPr marL="914355" indent="0">
              <a:buNone/>
              <a:defRPr/>
            </a:lvl3pPr>
            <a:lvl4pPr marL="1371532" indent="0">
              <a:buNone/>
              <a:defRPr/>
            </a:lvl4pPr>
            <a:lvl5pPr marL="1828709" indent="0">
              <a:buNone/>
              <a:defRPr/>
            </a:lvl5pPr>
          </a:lstStyle>
          <a:p>
            <a:pPr lvl="0"/>
            <a:r>
              <a:rPr lang="en-US"/>
              <a:t>Edit Master text styles</a:t>
            </a:r>
          </a:p>
        </p:txBody>
      </p:sp>
    </p:spTree>
    <p:extLst>
      <p:ext uri="{BB962C8B-B14F-4D97-AF65-F5344CB8AC3E}">
        <p14:creationId xmlns:p14="http://schemas.microsoft.com/office/powerpoint/2010/main" val="4062881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73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title"/>
          </p:nvPr>
        </p:nvSpPr>
        <p:spPr>
          <a:xfrm>
            <a:off x="1518161" y="-105107"/>
            <a:ext cx="10064239" cy="747403"/>
          </a:xfrm>
          <a:prstGeom prst="rect">
            <a:avLst/>
          </a:prstGeom>
        </p:spPr>
        <p:txBody>
          <a:bodyPr>
            <a:noAutofit/>
          </a:bodyPr>
          <a:lstStyle>
            <a:lvl1pPr algn="l">
              <a:defRPr sz="48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529839" y="1086362"/>
            <a:ext cx="10052560" cy="4729361"/>
          </a:xfrm>
        </p:spPr>
        <p:txBody>
          <a:bodyPr>
            <a:noAutofit/>
          </a:bodyPr>
          <a:lstStyle>
            <a:lvl1pPr>
              <a:defRPr sz="2933"/>
            </a:lvl1pPr>
            <a:lvl2pPr>
              <a:defRPr sz="2667"/>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19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046527"/>
            <a:ext cx="109728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8148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84FAE-72BB-5C5E-C306-9FE2BCAE0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E6CFE-B678-5B83-614F-C92F9CBFAE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A247D-78A9-19FC-2D20-C8050AB82ED6}"/>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B2C891C2-9E89-750F-CF7E-5C5A56D76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53B82-514A-B3B4-0C57-C2D9215FE602}"/>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704778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1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91C0-DCD9-AFEF-89CC-9E2F54B4F1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67D46B-320D-5F21-DCE0-64E8B7643C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1BD9E6-D9AC-D860-7F75-A473640D3C29}"/>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841CDEEF-E232-8D85-4BFC-96AA914B8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8542A-F636-F834-44BE-0F7A83C06894}"/>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354071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8B4F-18CF-A111-3932-27EC19A47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8565D-44EC-CBE0-1F8F-35C50A7AF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9A2FB-64A1-5047-F671-9E25F1664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31C5C-0D06-9F33-E1E6-302FBA631BB0}"/>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6" name="Footer Placeholder 5">
            <a:extLst>
              <a:ext uri="{FF2B5EF4-FFF2-40B4-BE49-F238E27FC236}">
                <a16:creationId xmlns:a16="http://schemas.microsoft.com/office/drawing/2014/main" id="{1EE2BB81-8025-09FB-16F1-8812C6BE76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A2670C-8F2F-2047-0EB7-6CDBB40208D1}"/>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2432650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42FA-C80B-2786-52A4-630230083D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B05871-2D96-5B35-B140-84DEF810BC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551798-6D99-FA2D-958C-EE424BF41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F679B-9545-84CB-7D0B-849DB07E1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A6C14-7EE2-D0F6-334E-1182B15C6B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17F558-D9D7-2A4A-E2AB-887992D81C97}"/>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8" name="Footer Placeholder 7">
            <a:extLst>
              <a:ext uri="{FF2B5EF4-FFF2-40B4-BE49-F238E27FC236}">
                <a16:creationId xmlns:a16="http://schemas.microsoft.com/office/drawing/2014/main" id="{DAF458A2-121E-9D58-ADEB-7CE075C7B5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F8CE98-D52F-220E-2063-D17A4525A020}"/>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190437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D352-9805-7F9C-135A-0C9CF87DA5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7CAB1-3E92-B6A7-02CE-A5150C253184}"/>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4" name="Footer Placeholder 3">
            <a:extLst>
              <a:ext uri="{FF2B5EF4-FFF2-40B4-BE49-F238E27FC236}">
                <a16:creationId xmlns:a16="http://schemas.microsoft.com/office/drawing/2014/main" id="{BC5C3266-09EA-581A-DD7E-4C35BC091E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55FF24-F089-089E-0D9F-7A548D4E5B00}"/>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192519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EE413-4967-AF84-73C6-74652B7240E0}"/>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3" name="Footer Placeholder 2">
            <a:extLst>
              <a:ext uri="{FF2B5EF4-FFF2-40B4-BE49-F238E27FC236}">
                <a16:creationId xmlns:a16="http://schemas.microsoft.com/office/drawing/2014/main" id="{88BB1A7E-2315-D23A-6092-3028FBAC3B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A7B67-040B-97DE-C8C0-9E921775A3F6}"/>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358321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4D5C-1B84-B318-8B89-387BE35A1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A5C78B-FDD3-A0A2-2275-AD74AFEA65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CD5E85-9C73-D06B-0D23-E28D0093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25536-52DA-539B-A526-C9DA71E61E7B}"/>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6" name="Footer Placeholder 5">
            <a:extLst>
              <a:ext uri="{FF2B5EF4-FFF2-40B4-BE49-F238E27FC236}">
                <a16:creationId xmlns:a16="http://schemas.microsoft.com/office/drawing/2014/main" id="{C751E370-C408-046B-8BD9-7CC46D33D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A1475-AAB5-E83B-E91B-47FE3A0F62C9}"/>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136372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7FD7-3C25-B0A3-2F76-F5C28724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AF4D8-1C0A-96C6-50E2-B44F8F19B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E338F-1B6B-0F7C-AF0B-62E465792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20615C-CCB0-C6D1-2607-93E9BE885A1D}"/>
              </a:ext>
            </a:extLst>
          </p:cNvPr>
          <p:cNvSpPr>
            <a:spLocks noGrp="1"/>
          </p:cNvSpPr>
          <p:nvPr>
            <p:ph type="dt" sz="half" idx="10"/>
          </p:nvPr>
        </p:nvSpPr>
        <p:spPr/>
        <p:txBody>
          <a:bodyPr/>
          <a:lstStyle/>
          <a:p>
            <a:fld id="{BEF347B3-993B-4725-9B88-8108D75889A1}" type="datetimeFigureOut">
              <a:rPr lang="en-US" smtClean="0"/>
              <a:t>7/20/2022</a:t>
            </a:fld>
            <a:endParaRPr lang="en-US"/>
          </a:p>
        </p:txBody>
      </p:sp>
      <p:sp>
        <p:nvSpPr>
          <p:cNvPr id="6" name="Footer Placeholder 5">
            <a:extLst>
              <a:ext uri="{FF2B5EF4-FFF2-40B4-BE49-F238E27FC236}">
                <a16:creationId xmlns:a16="http://schemas.microsoft.com/office/drawing/2014/main" id="{98F70847-D3AB-D4A6-1C69-D9BD1E80C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1DAE9-684A-5548-F291-2BB7AD47DD63}"/>
              </a:ext>
            </a:extLst>
          </p:cNvPr>
          <p:cNvSpPr>
            <a:spLocks noGrp="1"/>
          </p:cNvSpPr>
          <p:nvPr>
            <p:ph type="sldNum" sz="quarter" idx="12"/>
          </p:nvPr>
        </p:nvSpPr>
        <p:spPr/>
        <p:txBody>
          <a:bodyPr/>
          <a:lstStyle/>
          <a:p>
            <a:fld id="{E3D253FC-9A8F-40E3-948D-12BCF7310037}" type="slidenum">
              <a:rPr lang="en-US" smtClean="0"/>
              <a:t>‹#›</a:t>
            </a:fld>
            <a:endParaRPr lang="en-US"/>
          </a:p>
        </p:txBody>
      </p:sp>
    </p:spTree>
    <p:extLst>
      <p:ext uri="{BB962C8B-B14F-4D97-AF65-F5344CB8AC3E}">
        <p14:creationId xmlns:p14="http://schemas.microsoft.com/office/powerpoint/2010/main" val="34672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915E7-99F4-02F3-0CDC-03A989BC4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97470-DF1C-4032-5B2B-986B6D77BE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FD9EF-500E-BC78-6BD2-FC6EEE828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347B3-993B-4725-9B88-8108D75889A1}" type="datetimeFigureOut">
              <a:rPr lang="en-US" smtClean="0"/>
              <a:t>7/20/2022</a:t>
            </a:fld>
            <a:endParaRPr lang="en-US"/>
          </a:p>
        </p:txBody>
      </p:sp>
      <p:sp>
        <p:nvSpPr>
          <p:cNvPr id="5" name="Footer Placeholder 4">
            <a:extLst>
              <a:ext uri="{FF2B5EF4-FFF2-40B4-BE49-F238E27FC236}">
                <a16:creationId xmlns:a16="http://schemas.microsoft.com/office/drawing/2014/main" id="{85E74BC8-5D52-423F-AE64-493DC20D9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3832B-61F5-E576-1B57-58B05F95F4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253FC-9A8F-40E3-948D-12BCF7310037}" type="slidenum">
              <a:rPr lang="en-US" smtClean="0"/>
              <a:t>‹#›</a:t>
            </a:fld>
            <a:endParaRPr lang="en-US"/>
          </a:p>
        </p:txBody>
      </p:sp>
    </p:spTree>
    <p:extLst>
      <p:ext uri="{BB962C8B-B14F-4D97-AF65-F5344CB8AC3E}">
        <p14:creationId xmlns:p14="http://schemas.microsoft.com/office/powerpoint/2010/main" val="410391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ideo" Target="https://www.youtube.com/embed/hVimVzgtD6w?feature=oembed" TargetMode="Externa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jbkSRLYSojo&amp;t=60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56.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everydayhealth.com/flu/ma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981200" y="2057401"/>
            <a:ext cx="85344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3600" b="1" dirty="0">
                <a:latin typeface="Calibri" panose="020F0502020204030204" pitchFamily="34" charset="0"/>
              </a:rPr>
              <a:t>Neeley Analytics Initiative</a:t>
            </a:r>
            <a:endParaRPr lang="en-US" altLang="en-US" sz="2400" b="1" dirty="0">
              <a:latin typeface="Calibri" panose="020F0502020204030204" pitchFamily="34" charset="0"/>
            </a:endParaRPr>
          </a:p>
          <a:p>
            <a:pPr algn="ctr">
              <a:spcBef>
                <a:spcPct val="0"/>
              </a:spcBef>
              <a:buFontTx/>
              <a:buNone/>
            </a:pPr>
            <a:r>
              <a:rPr lang="en-US" altLang="en-US" sz="2400" b="1" dirty="0">
                <a:latin typeface="Calibri" panose="020F0502020204030204" pitchFamily="34" charset="0"/>
              </a:rPr>
              <a:t>Dr. Justin Keeler</a:t>
            </a:r>
          </a:p>
          <a:p>
            <a:pPr algn="ctr">
              <a:spcBef>
                <a:spcPct val="0"/>
              </a:spcBef>
              <a:buFontTx/>
              <a:buNone/>
            </a:pPr>
            <a:r>
              <a:rPr lang="en-US" altLang="en-US" sz="2400" b="1" dirty="0">
                <a:latin typeface="Calibri" panose="020F0502020204030204" pitchFamily="34" charset="0"/>
              </a:rPr>
              <a:t>Clinical Associate Professor of Data Analytics</a:t>
            </a:r>
          </a:p>
          <a:p>
            <a:pPr algn="ctr">
              <a:spcBef>
                <a:spcPct val="0"/>
              </a:spcBef>
              <a:buFontTx/>
              <a:buNone/>
            </a:pPr>
            <a:r>
              <a:rPr lang="en-US" altLang="en-US" sz="2400" b="1" dirty="0">
                <a:latin typeface="Calibri" panose="020F0502020204030204" pitchFamily="34" charset="0"/>
              </a:rPr>
              <a:t>Neeley School of Business</a:t>
            </a:r>
            <a:endParaRPr lang="en-US" sz="2400" b="1"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7030A0"/>
                </a:solidFill>
                <a:latin typeface="Georgia" panose="02040502050405020303" pitchFamily="18" charset="0"/>
                <a:cs typeface="Helvetica Neue Light"/>
              </a:rPr>
              <a:t>Explanatory</a:t>
            </a:r>
          </a:p>
        </p:txBody>
      </p:sp>
      <p:sp>
        <p:nvSpPr>
          <p:cNvPr id="5" name="Content Placeholder 4"/>
          <p:cNvSpPr>
            <a:spLocks noGrp="1"/>
          </p:cNvSpPr>
          <p:nvPr>
            <p:ph idx="1"/>
          </p:nvPr>
        </p:nvSpPr>
        <p:spPr/>
        <p:txBody>
          <a:bodyPr>
            <a:normAutofit/>
          </a:bodyPr>
          <a:lstStyle/>
          <a:p>
            <a:pPr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6B8AF7FE-90DB-4F00-85E5-F467B39CB7F8}" type="slidenum">
              <a:rPr lang="en-US" smtClean="0"/>
              <a:pPr/>
              <a:t>10</a:t>
            </a:fld>
            <a:endParaRPr lang="en-US"/>
          </a:p>
        </p:txBody>
      </p:sp>
      <p:pic>
        <p:nvPicPr>
          <p:cNvPr id="6" name="Picture 5" descr="9.2 - Explanatory Viz.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4073" y="1676400"/>
            <a:ext cx="8159918" cy="3812596"/>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1964074" y="1562100"/>
            <a:ext cx="1630027" cy="3771900"/>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302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Helvetica Neue Light"/>
                <a:cs typeface="Helvetica Neue Light"/>
              </a:rPr>
              <a:t>Hybrid</a:t>
            </a:r>
          </a:p>
        </p:txBody>
      </p:sp>
      <p:sp>
        <p:nvSpPr>
          <p:cNvPr id="5" name="Content Placeholder 4"/>
          <p:cNvSpPr>
            <a:spLocks noGrp="1"/>
          </p:cNvSpPr>
          <p:nvPr>
            <p:ph idx="1"/>
          </p:nvPr>
        </p:nvSpPr>
        <p:spPr/>
        <p:txBody>
          <a:bodyPr>
            <a:normAutofit/>
          </a:bodyPr>
          <a:lstStyle/>
          <a:p>
            <a:pPr indent="0">
              <a:buNone/>
            </a:pPr>
            <a:endParaRPr lang="en-US" dirty="0"/>
          </a:p>
          <a:p>
            <a:endParaRPr lang="en-US" dirty="0"/>
          </a:p>
        </p:txBody>
      </p:sp>
      <p:pic>
        <p:nvPicPr>
          <p:cNvPr id="2" name="Picture 1" descr="Dashboard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8405"/>
            <a:ext cx="2991176" cy="6858000"/>
          </a:xfrm>
          <a:prstGeom prst="rect">
            <a:avLst/>
          </a:prstGeom>
        </p:spPr>
      </p:pic>
      <p:pic>
        <p:nvPicPr>
          <p:cNvPr id="4" name="Picture 3" descr="B E R L I 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176" y="1600200"/>
            <a:ext cx="6152824" cy="3893688"/>
          </a:xfrm>
          <a:prstGeom prst="rect">
            <a:avLst/>
          </a:prstGeom>
        </p:spPr>
      </p:pic>
    </p:spTree>
    <p:extLst>
      <p:ext uri="{BB962C8B-B14F-4D97-AF65-F5344CB8AC3E}">
        <p14:creationId xmlns:p14="http://schemas.microsoft.com/office/powerpoint/2010/main" val="103658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780603" y="2361912"/>
            <a:ext cx="8278223" cy="320601"/>
          </a:xfrm>
        </p:spPr>
        <p:txBody>
          <a:bodyPr/>
          <a:lstStyle/>
          <a:p>
            <a:r>
              <a:rPr lang="en-US" sz="2500" i="1" dirty="0">
                <a:latin typeface="+mn-lt"/>
              </a:rPr>
              <a:t>Why do we care about data quality in this class?</a:t>
            </a:r>
          </a:p>
        </p:txBody>
      </p:sp>
      <p:sp>
        <p:nvSpPr>
          <p:cNvPr id="4" name="Title 1">
            <a:extLst>
              <a:ext uri="{FF2B5EF4-FFF2-40B4-BE49-F238E27FC236}">
                <a16:creationId xmlns:a16="http://schemas.microsoft.com/office/drawing/2014/main" id="{DF638182-9315-450C-992B-A1C3B16E68F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030A0"/>
                </a:solidFill>
                <a:latin typeface="Georgia" panose="02040502050405020303" pitchFamily="18" charset="0"/>
              </a:rPr>
              <a:t>Data Quality</a:t>
            </a:r>
            <a:endParaRPr lang="en-US" dirty="0">
              <a:solidFill>
                <a:srgbClr val="7030A0"/>
              </a:solidFill>
            </a:endParaRPr>
          </a:p>
        </p:txBody>
      </p:sp>
    </p:spTree>
    <p:extLst>
      <p:ext uri="{BB962C8B-B14F-4D97-AF65-F5344CB8AC3E}">
        <p14:creationId xmlns:p14="http://schemas.microsoft.com/office/powerpoint/2010/main" val="321016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idx="4294967295"/>
          </p:nvPr>
        </p:nvSpPr>
        <p:spPr>
          <a:xfrm>
            <a:off x="729205" y="180358"/>
            <a:ext cx="10359341" cy="461698"/>
          </a:xfrm>
        </p:spPr>
        <p:txBody>
          <a:bodyPr>
            <a:noAutofit/>
          </a:bodyPr>
          <a:lstStyle/>
          <a:p>
            <a:pPr algn="ctr"/>
            <a:r>
              <a:rPr lang="en-US" b="1" dirty="0">
                <a:solidFill>
                  <a:srgbClr val="7030A0"/>
                </a:solidFill>
                <a:latin typeface="Georgia" panose="02040502050405020303" pitchFamily="18" charset="0"/>
              </a:rPr>
              <a:t>Be Vigilant: Question the Data</a:t>
            </a:r>
            <a:endParaRPr lang="uk-UA" b="1" dirty="0">
              <a:solidFill>
                <a:srgbClr val="7030A0"/>
              </a:solidFill>
              <a:latin typeface="Georgia" panose="02040502050405020303" pitchFamily="18" charset="0"/>
            </a:endParaRPr>
          </a:p>
        </p:txBody>
      </p:sp>
      <p:pic>
        <p:nvPicPr>
          <p:cNvPr id="5" name="Picture 4"/>
          <p:cNvPicPr>
            <a:picLocks noChangeAspect="1"/>
          </p:cNvPicPr>
          <p:nvPr/>
        </p:nvPicPr>
        <p:blipFill>
          <a:blip r:embed="rId3"/>
          <a:stretch>
            <a:fillRect/>
          </a:stretch>
        </p:blipFill>
        <p:spPr>
          <a:xfrm>
            <a:off x="4113335" y="838416"/>
            <a:ext cx="3965330" cy="5955052"/>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2280796"/>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Georgia" panose="02040502050405020303" pitchFamily="18" charset="0"/>
              </a:rPr>
              <a:t>The Data Quality Challenge! </a:t>
            </a:r>
          </a:p>
        </p:txBody>
      </p:sp>
      <p:sp>
        <p:nvSpPr>
          <p:cNvPr id="3" name="Content Placeholder 2"/>
          <p:cNvSpPr>
            <a:spLocks noGrp="1"/>
          </p:cNvSpPr>
          <p:nvPr>
            <p:ph type="body" sz="quarter" idx="10"/>
          </p:nvPr>
        </p:nvSpPr>
        <p:spPr>
          <a:xfrm>
            <a:off x="1981200" y="1512279"/>
            <a:ext cx="8229600" cy="4525963"/>
          </a:xfrm>
        </p:spPr>
        <p:txBody>
          <a:bodyPr>
            <a:normAutofit/>
          </a:bodyPr>
          <a:lstStyle/>
          <a:p>
            <a:pPr marL="0" indent="0">
              <a:spcBef>
                <a:spcPts val="504"/>
              </a:spcBef>
              <a:spcAft>
                <a:spcPts val="504"/>
              </a:spcAft>
              <a:buNone/>
            </a:pPr>
            <a:r>
              <a:rPr lang="en-US" dirty="0"/>
              <a:t>The </a:t>
            </a:r>
            <a:r>
              <a:rPr lang="en-US" b="1" dirty="0"/>
              <a:t>cost of bad data </a:t>
            </a:r>
            <a:r>
              <a:rPr lang="en-US" dirty="0"/>
              <a:t>exceeds $600B for US businesses annually</a:t>
            </a:r>
          </a:p>
          <a:p>
            <a:pPr>
              <a:spcBef>
                <a:spcPts val="504"/>
              </a:spcBef>
              <a:spcAft>
                <a:spcPts val="504"/>
              </a:spcAft>
            </a:pPr>
            <a:r>
              <a:rPr lang="en-US" sz="2400" dirty="0"/>
              <a:t>Nearly 50% say </a:t>
            </a:r>
            <a:r>
              <a:rPr lang="en-US" sz="2400" b="1" dirty="0"/>
              <a:t>data quality is the greatest barrier</a:t>
            </a:r>
            <a:r>
              <a:rPr lang="en-US" sz="2400" dirty="0"/>
              <a:t> to realizing value from business analytics</a:t>
            </a:r>
          </a:p>
          <a:p>
            <a:pPr>
              <a:spcBef>
                <a:spcPts val="504"/>
              </a:spcBef>
              <a:spcAft>
                <a:spcPts val="504"/>
              </a:spcAft>
            </a:pPr>
            <a:r>
              <a:rPr lang="en-US" sz="2400" dirty="0"/>
              <a:t>Poor data has been cited as the number one reason for </a:t>
            </a:r>
            <a:r>
              <a:rPr lang="en-US" sz="2400" b="1" dirty="0"/>
              <a:t>project overruns</a:t>
            </a:r>
            <a:endParaRPr lang="en-US" sz="2400" dirty="0"/>
          </a:p>
          <a:p>
            <a:pPr>
              <a:spcBef>
                <a:spcPts val="504"/>
              </a:spcBef>
              <a:spcAft>
                <a:spcPts val="504"/>
              </a:spcAft>
            </a:pPr>
            <a:r>
              <a:rPr lang="en-US" sz="2400" dirty="0"/>
              <a:t>For a medium sized Fortune 1000 company, a 10% increase in</a:t>
            </a:r>
            <a:br>
              <a:rPr lang="en-US" sz="2400" dirty="0"/>
            </a:br>
            <a:r>
              <a:rPr lang="en-US" sz="2400" b="1" dirty="0"/>
              <a:t>data usability would increase revenue</a:t>
            </a:r>
            <a:r>
              <a:rPr lang="en-US" sz="2400" dirty="0"/>
              <a:t> by $2B</a:t>
            </a:r>
          </a:p>
        </p:txBody>
      </p:sp>
    </p:spTree>
    <p:extLst>
      <p:ext uri="{BB962C8B-B14F-4D97-AF65-F5344CB8AC3E}">
        <p14:creationId xmlns:p14="http://schemas.microsoft.com/office/powerpoint/2010/main" val="1054107571"/>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464779" y="2719754"/>
            <a:ext cx="7184581" cy="1121835"/>
          </a:xfrm>
          <a:solidFill>
            <a:schemeClr val="bg2">
              <a:lumMod val="90000"/>
            </a:schemeClr>
          </a:solidFill>
        </p:spPr>
        <p:txBody>
          <a:bodyPr>
            <a:normAutofit fontScale="90000"/>
          </a:bodyPr>
          <a:lstStyle/>
          <a:p>
            <a:pPr algn="ctr"/>
            <a:r>
              <a:rPr lang="en-US" b="1" dirty="0">
                <a:solidFill>
                  <a:srgbClr val="FF0000"/>
                </a:solidFill>
                <a:latin typeface="Georgia" panose="02040502050405020303" pitchFamily="18" charset="0"/>
                <a:cs typeface="Helvetica Neue Black  "/>
              </a:rPr>
              <a:t>Good data is clean, relevant, trusted, and can be leveraged.</a:t>
            </a:r>
          </a:p>
        </p:txBody>
      </p:sp>
    </p:spTree>
    <p:extLst>
      <p:ext uri="{BB962C8B-B14F-4D97-AF65-F5344CB8AC3E}">
        <p14:creationId xmlns:p14="http://schemas.microsoft.com/office/powerpoint/2010/main" val="417833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82751" y="280673"/>
            <a:ext cx="8789864" cy="461698"/>
          </a:xfrm>
        </p:spPr>
        <p:txBody>
          <a:bodyPr>
            <a:noAutofit/>
          </a:bodyPr>
          <a:lstStyle/>
          <a:p>
            <a:r>
              <a:rPr lang="en-US" b="1" dirty="0">
                <a:solidFill>
                  <a:srgbClr val="7030A0"/>
                </a:solidFill>
                <a:latin typeface="Georgia" panose="02040502050405020303" pitchFamily="18" charset="0"/>
              </a:rPr>
              <a:t>The Data Quality Challenge! </a:t>
            </a:r>
          </a:p>
        </p:txBody>
      </p:sp>
      <p:graphicFrame>
        <p:nvGraphicFramePr>
          <p:cNvPr id="17" name="Table 16"/>
          <p:cNvGraphicFramePr>
            <a:graphicFrameLocks noGrp="1"/>
          </p:cNvGraphicFramePr>
          <p:nvPr/>
        </p:nvGraphicFramePr>
        <p:xfrm>
          <a:off x="3008932" y="1409072"/>
          <a:ext cx="6187366" cy="1143335"/>
        </p:xfrm>
        <a:graphic>
          <a:graphicData uri="http://schemas.openxmlformats.org/drawingml/2006/table">
            <a:tbl>
              <a:tblPr firstRow="1" bandRow="1">
                <a:tableStyleId>{1E171933-4619-4E11-9A3F-F7608DF75F80}</a:tableStyleId>
              </a:tblPr>
              <a:tblGrid>
                <a:gridCol w="1416539">
                  <a:extLst>
                    <a:ext uri="{9D8B030D-6E8A-4147-A177-3AD203B41FA5}">
                      <a16:colId xmlns:a16="http://schemas.microsoft.com/office/drawing/2014/main" val="20000"/>
                    </a:ext>
                  </a:extLst>
                </a:gridCol>
                <a:gridCol w="1416539">
                  <a:extLst>
                    <a:ext uri="{9D8B030D-6E8A-4147-A177-3AD203B41FA5}">
                      <a16:colId xmlns:a16="http://schemas.microsoft.com/office/drawing/2014/main" val="20001"/>
                    </a:ext>
                  </a:extLst>
                </a:gridCol>
                <a:gridCol w="1416539">
                  <a:extLst>
                    <a:ext uri="{9D8B030D-6E8A-4147-A177-3AD203B41FA5}">
                      <a16:colId xmlns:a16="http://schemas.microsoft.com/office/drawing/2014/main" val="20002"/>
                    </a:ext>
                  </a:extLst>
                </a:gridCol>
                <a:gridCol w="1937749">
                  <a:extLst>
                    <a:ext uri="{9D8B030D-6E8A-4147-A177-3AD203B41FA5}">
                      <a16:colId xmlns:a16="http://schemas.microsoft.com/office/drawing/2014/main" val="20003"/>
                    </a:ext>
                  </a:extLst>
                </a:gridCol>
              </a:tblGrid>
              <a:tr h="401655">
                <a:tc>
                  <a:txBody>
                    <a:bodyPr/>
                    <a:lstStyle/>
                    <a:p>
                      <a:r>
                        <a:rPr lang="en-US" sz="1600" dirty="0"/>
                        <a:t>Database</a:t>
                      </a:r>
                      <a:r>
                        <a:rPr lang="en-US" sz="1600" baseline="0" dirty="0"/>
                        <a:t> Field</a:t>
                      </a:r>
                      <a:endParaRPr lang="en-US" sz="1600" dirty="0"/>
                    </a:p>
                  </a:txBody>
                  <a:tcPr marL="68580" marR="68580"/>
                </a:tc>
                <a:tc>
                  <a:txBody>
                    <a:bodyPr/>
                    <a:lstStyle/>
                    <a:p>
                      <a:r>
                        <a:rPr lang="en-US" sz="1600" dirty="0"/>
                        <a:t>Source #1</a:t>
                      </a:r>
                    </a:p>
                  </a:txBody>
                  <a:tcPr marL="68580" marR="68580"/>
                </a:tc>
                <a:tc>
                  <a:txBody>
                    <a:bodyPr/>
                    <a:lstStyle/>
                    <a:p>
                      <a:r>
                        <a:rPr lang="en-US" sz="1600" dirty="0"/>
                        <a:t>Source #2</a:t>
                      </a:r>
                    </a:p>
                  </a:txBody>
                  <a:tcPr marL="68580" marR="68580"/>
                </a:tc>
                <a:tc>
                  <a:txBody>
                    <a:bodyPr/>
                    <a:lstStyle/>
                    <a:p>
                      <a:r>
                        <a:rPr lang="en-US" sz="1600" dirty="0"/>
                        <a:t>Source #3</a:t>
                      </a:r>
                    </a:p>
                  </a:txBody>
                  <a:tcPr marL="68580" marR="68580"/>
                </a:tc>
                <a:extLst>
                  <a:ext uri="{0D108BD9-81ED-4DB2-BD59-A6C34878D82A}">
                    <a16:rowId xmlns:a16="http://schemas.microsoft.com/office/drawing/2014/main" val="10000"/>
                  </a:ext>
                </a:extLst>
              </a:tr>
              <a:tr h="370840">
                <a:tc>
                  <a:txBody>
                    <a:bodyPr/>
                    <a:lstStyle/>
                    <a:p>
                      <a:r>
                        <a:rPr lang="en-US" sz="1600" dirty="0"/>
                        <a:t>City</a:t>
                      </a:r>
                    </a:p>
                  </a:txBody>
                  <a:tcPr marL="68580" marR="68580"/>
                </a:tc>
                <a:tc>
                  <a:txBody>
                    <a:bodyPr/>
                    <a:lstStyle/>
                    <a:p>
                      <a:r>
                        <a:rPr lang="en-US" sz="1600" dirty="0" err="1"/>
                        <a:t>Cinainnati</a:t>
                      </a:r>
                      <a:endParaRPr lang="en-US" sz="1600" dirty="0"/>
                    </a:p>
                  </a:txBody>
                  <a:tcPr marL="68580" marR="68580"/>
                </a:tc>
                <a:tc>
                  <a:txBody>
                    <a:bodyPr/>
                    <a:lstStyle/>
                    <a:p>
                      <a:r>
                        <a:rPr lang="en-US" sz="1600" dirty="0"/>
                        <a:t>Cincinnati</a:t>
                      </a:r>
                    </a:p>
                  </a:txBody>
                  <a:tcPr marL="68580" marR="68580"/>
                </a:tc>
                <a:tc>
                  <a:txBody>
                    <a:bodyPr/>
                    <a:lstStyle/>
                    <a:p>
                      <a:r>
                        <a:rPr lang="en-US" sz="1600" dirty="0" err="1"/>
                        <a:t>Cincinnatti</a:t>
                      </a:r>
                      <a:endParaRPr lang="en-US" sz="1600" dirty="0"/>
                    </a:p>
                  </a:txBody>
                  <a:tcPr marL="68580" marR="68580"/>
                </a:tc>
                <a:extLst>
                  <a:ext uri="{0D108BD9-81ED-4DB2-BD59-A6C34878D82A}">
                    <a16:rowId xmlns:a16="http://schemas.microsoft.com/office/drawing/2014/main" val="10001"/>
                  </a:ext>
                </a:extLst>
              </a:tr>
              <a:tr h="370840">
                <a:tc>
                  <a:txBody>
                    <a:bodyPr/>
                    <a:lstStyle/>
                    <a:p>
                      <a:r>
                        <a:rPr lang="en-US" sz="1600" dirty="0"/>
                        <a:t>State</a:t>
                      </a:r>
                    </a:p>
                  </a:txBody>
                  <a:tcPr marL="68580" marR="68580"/>
                </a:tc>
                <a:tc>
                  <a:txBody>
                    <a:bodyPr/>
                    <a:lstStyle/>
                    <a:p>
                      <a:r>
                        <a:rPr lang="en-US" sz="1600" dirty="0"/>
                        <a:t>Ohio</a:t>
                      </a:r>
                    </a:p>
                  </a:txBody>
                  <a:tcPr marL="68580" marR="68580"/>
                </a:tc>
                <a:tc>
                  <a:txBody>
                    <a:bodyPr/>
                    <a:lstStyle/>
                    <a:p>
                      <a:r>
                        <a:rPr lang="en-US" sz="1600" dirty="0"/>
                        <a:t>OH</a:t>
                      </a:r>
                    </a:p>
                  </a:txBody>
                  <a:tcPr marL="68580" marR="68580"/>
                </a:tc>
                <a:tc>
                  <a:txBody>
                    <a:bodyPr/>
                    <a:lstStyle/>
                    <a:p>
                      <a:r>
                        <a:rPr lang="en-US" sz="1600" dirty="0"/>
                        <a:t>O</a:t>
                      </a:r>
                    </a:p>
                  </a:txBody>
                  <a:tcPr marL="68580" marR="68580"/>
                </a:tc>
                <a:extLst>
                  <a:ext uri="{0D108BD9-81ED-4DB2-BD59-A6C34878D82A}">
                    <a16:rowId xmlns:a16="http://schemas.microsoft.com/office/drawing/2014/main" val="10002"/>
                  </a:ext>
                </a:extLst>
              </a:tr>
            </a:tbl>
          </a:graphicData>
        </a:graphic>
      </p:graphicFrame>
      <p:graphicFrame>
        <p:nvGraphicFramePr>
          <p:cNvPr id="19" name="Table 18"/>
          <p:cNvGraphicFramePr>
            <a:graphicFrameLocks noGrp="1"/>
          </p:cNvGraphicFramePr>
          <p:nvPr/>
        </p:nvGraphicFramePr>
        <p:xfrm>
          <a:off x="3008933" y="3771039"/>
          <a:ext cx="6187365" cy="2316480"/>
        </p:xfrm>
        <a:graphic>
          <a:graphicData uri="http://schemas.openxmlformats.org/drawingml/2006/table">
            <a:tbl>
              <a:tblPr firstRow="1" bandRow="1">
                <a:tableStyleId>{1E171933-4619-4E11-9A3F-F7608DF75F80}</a:tableStyleId>
              </a:tblPr>
              <a:tblGrid>
                <a:gridCol w="1392158">
                  <a:extLst>
                    <a:ext uri="{9D8B030D-6E8A-4147-A177-3AD203B41FA5}">
                      <a16:colId xmlns:a16="http://schemas.microsoft.com/office/drawing/2014/main" val="20000"/>
                    </a:ext>
                  </a:extLst>
                </a:gridCol>
                <a:gridCol w="1440919">
                  <a:extLst>
                    <a:ext uri="{9D8B030D-6E8A-4147-A177-3AD203B41FA5}">
                      <a16:colId xmlns:a16="http://schemas.microsoft.com/office/drawing/2014/main" val="20001"/>
                    </a:ext>
                  </a:extLst>
                </a:gridCol>
                <a:gridCol w="1416539">
                  <a:extLst>
                    <a:ext uri="{9D8B030D-6E8A-4147-A177-3AD203B41FA5}">
                      <a16:colId xmlns:a16="http://schemas.microsoft.com/office/drawing/2014/main" val="20002"/>
                    </a:ext>
                  </a:extLst>
                </a:gridCol>
                <a:gridCol w="1937749">
                  <a:extLst>
                    <a:ext uri="{9D8B030D-6E8A-4147-A177-3AD203B41FA5}">
                      <a16:colId xmlns:a16="http://schemas.microsoft.com/office/drawing/2014/main" val="20003"/>
                    </a:ext>
                  </a:extLst>
                </a:gridCol>
              </a:tblGrid>
              <a:tr h="401655">
                <a:tc>
                  <a:txBody>
                    <a:bodyPr/>
                    <a:lstStyle/>
                    <a:p>
                      <a:r>
                        <a:rPr lang="en-US" sz="1600" dirty="0"/>
                        <a:t>Customer Name</a:t>
                      </a:r>
                    </a:p>
                  </a:txBody>
                  <a:tcPr marL="68580" marR="68580"/>
                </a:tc>
                <a:tc>
                  <a:txBody>
                    <a:bodyPr/>
                    <a:lstStyle/>
                    <a:p>
                      <a:r>
                        <a:rPr lang="en-US" sz="1600" dirty="0"/>
                        <a:t>Address</a:t>
                      </a:r>
                    </a:p>
                  </a:txBody>
                  <a:tcPr marL="68580" marR="68580"/>
                </a:tc>
                <a:tc>
                  <a:txBody>
                    <a:bodyPr/>
                    <a:lstStyle/>
                    <a:p>
                      <a:r>
                        <a:rPr lang="en-US" sz="1600" dirty="0"/>
                        <a:t>Phone</a:t>
                      </a:r>
                    </a:p>
                  </a:txBody>
                  <a:tcPr marL="68580" marR="68580"/>
                </a:tc>
                <a:tc>
                  <a:txBody>
                    <a:bodyPr/>
                    <a:lstStyle/>
                    <a:p>
                      <a:r>
                        <a:rPr lang="en-US" sz="1600" dirty="0"/>
                        <a:t>Email</a:t>
                      </a:r>
                    </a:p>
                  </a:txBody>
                  <a:tcPr marL="68580" marR="68580"/>
                </a:tc>
                <a:extLst>
                  <a:ext uri="{0D108BD9-81ED-4DB2-BD59-A6C34878D82A}">
                    <a16:rowId xmlns:a16="http://schemas.microsoft.com/office/drawing/2014/main" val="10000"/>
                  </a:ext>
                </a:extLst>
              </a:tr>
              <a:tr h="370840">
                <a:tc>
                  <a:txBody>
                    <a:bodyPr/>
                    <a:lstStyle/>
                    <a:p>
                      <a:r>
                        <a:rPr lang="en-US" sz="1600" dirty="0"/>
                        <a:t>John</a:t>
                      </a:r>
                      <a:r>
                        <a:rPr lang="en-US" sz="1600" baseline="0" dirty="0"/>
                        <a:t> Smith</a:t>
                      </a:r>
                      <a:endParaRPr lang="en-US" sz="1600" dirty="0"/>
                    </a:p>
                  </a:txBody>
                  <a:tcPr marL="68580" marR="68580"/>
                </a:tc>
                <a:tc>
                  <a:txBody>
                    <a:bodyPr/>
                    <a:lstStyle/>
                    <a:p>
                      <a:r>
                        <a:rPr lang="en-US" sz="1600" dirty="0"/>
                        <a:t>123 Lovely Lane</a:t>
                      </a:r>
                    </a:p>
                  </a:txBody>
                  <a:tcPr marL="68580" marR="68580"/>
                </a:tc>
                <a:tc>
                  <a:txBody>
                    <a:bodyPr/>
                    <a:lstStyle/>
                    <a:p>
                      <a:r>
                        <a:rPr lang="en-US" sz="1600" dirty="0"/>
                        <a:t>(513) 456-7890</a:t>
                      </a:r>
                    </a:p>
                  </a:txBody>
                  <a:tcPr marL="68580" marR="68580"/>
                </a:tc>
                <a:tc>
                  <a:txBody>
                    <a:bodyPr/>
                    <a:lstStyle/>
                    <a:p>
                      <a:r>
                        <a:rPr lang="en-US" sz="1600" dirty="0"/>
                        <a:t>jsmith@hotmail.com</a:t>
                      </a:r>
                    </a:p>
                  </a:txBody>
                  <a:tcPr marL="68580" marR="68580"/>
                </a:tc>
                <a:extLst>
                  <a:ext uri="{0D108BD9-81ED-4DB2-BD59-A6C34878D82A}">
                    <a16:rowId xmlns:a16="http://schemas.microsoft.com/office/drawing/2014/main" val="10001"/>
                  </a:ext>
                </a:extLst>
              </a:tr>
              <a:tr h="370840">
                <a:tc>
                  <a:txBody>
                    <a:bodyPr/>
                    <a:lstStyle/>
                    <a:p>
                      <a:r>
                        <a:rPr lang="en-US" sz="1600" dirty="0"/>
                        <a:t>J</a:t>
                      </a:r>
                      <a:r>
                        <a:rPr lang="en-US" sz="1600" baseline="0" dirty="0"/>
                        <a:t> Smith Jr.</a:t>
                      </a:r>
                      <a:endParaRPr lang="en-US" sz="1600" dirty="0"/>
                    </a:p>
                  </a:txBody>
                  <a:tcPr marL="68580" marR="68580"/>
                </a:tc>
                <a:tc>
                  <a:txBody>
                    <a:bodyPr/>
                    <a:lstStyle/>
                    <a:p>
                      <a:r>
                        <a:rPr lang="en-US" sz="1600" dirty="0"/>
                        <a:t>123 Lovely Lane</a:t>
                      </a:r>
                    </a:p>
                  </a:txBody>
                  <a:tcPr marL="68580" marR="68580"/>
                </a:tc>
                <a:tc>
                  <a:txBody>
                    <a:bodyPr/>
                    <a:lstStyle/>
                    <a:p>
                      <a:r>
                        <a:rPr lang="en-US" sz="1600" dirty="0"/>
                        <a:t>(513) 602-1234</a:t>
                      </a:r>
                    </a:p>
                  </a:txBody>
                  <a:tcPr marL="68580" marR="68580"/>
                </a:tc>
                <a:tc>
                  <a:txBody>
                    <a:bodyPr/>
                    <a:lstStyle/>
                    <a:p>
                      <a:r>
                        <a:rPr lang="en-US" sz="1600" dirty="0"/>
                        <a:t>jsmith@hotmail.com</a:t>
                      </a:r>
                    </a:p>
                  </a:txBody>
                  <a:tcPr marL="68580" marR="68580"/>
                </a:tc>
                <a:extLst>
                  <a:ext uri="{0D108BD9-81ED-4DB2-BD59-A6C34878D82A}">
                    <a16:rowId xmlns:a16="http://schemas.microsoft.com/office/drawing/2014/main" val="10002"/>
                  </a:ext>
                </a:extLst>
              </a:tr>
              <a:tr h="370840">
                <a:tc>
                  <a:txBody>
                    <a:bodyPr/>
                    <a:lstStyle/>
                    <a:p>
                      <a:r>
                        <a:rPr lang="en-US" sz="1600" dirty="0"/>
                        <a:t>John Smith</a:t>
                      </a:r>
                    </a:p>
                  </a:txBody>
                  <a:tcPr marL="68580" marR="68580"/>
                </a:tc>
                <a:tc>
                  <a:txBody>
                    <a:bodyPr/>
                    <a:lstStyle/>
                    <a:p>
                      <a:r>
                        <a:rPr lang="en-US" sz="1600" dirty="0"/>
                        <a:t>123 Lovely Lane #2</a:t>
                      </a:r>
                    </a:p>
                  </a:txBody>
                  <a:tcPr marL="68580" marR="68580"/>
                </a:tc>
                <a:tc>
                  <a:txBody>
                    <a:bodyPr/>
                    <a:lstStyle/>
                    <a:p>
                      <a:r>
                        <a:rPr lang="en-US" sz="1600" dirty="0"/>
                        <a:t>(513) 602-1234</a:t>
                      </a:r>
                    </a:p>
                  </a:txBody>
                  <a:tcPr marL="68580" marR="68580"/>
                </a:tc>
                <a:tc>
                  <a:txBody>
                    <a:bodyPr/>
                    <a:lstStyle/>
                    <a:p>
                      <a:r>
                        <a:rPr lang="en-US" sz="1600" dirty="0" err="1"/>
                        <a:t>coolguy@gmail.com</a:t>
                      </a:r>
                      <a:endParaRPr lang="en-US" sz="1600" dirty="0"/>
                    </a:p>
                  </a:txBody>
                  <a:tcPr marL="68580" marR="68580"/>
                </a:tc>
                <a:extLst>
                  <a:ext uri="{0D108BD9-81ED-4DB2-BD59-A6C34878D82A}">
                    <a16:rowId xmlns:a16="http://schemas.microsoft.com/office/drawing/2014/main" val="10003"/>
                  </a:ext>
                </a:extLst>
              </a:tr>
            </a:tbl>
          </a:graphicData>
        </a:graphic>
      </p:graphicFrame>
      <p:sp>
        <p:nvSpPr>
          <p:cNvPr id="18" name="Rectangle 17"/>
          <p:cNvSpPr/>
          <p:nvPr/>
        </p:nvSpPr>
        <p:spPr>
          <a:xfrm>
            <a:off x="3008933" y="929946"/>
            <a:ext cx="6899198" cy="372410"/>
          </a:xfrm>
          <a:prstGeom prst="rect">
            <a:avLst/>
          </a:prstGeom>
        </p:spPr>
        <p:txBody>
          <a:bodyPr wrap="none" lIns="64008" tIns="32004" rIns="64008" bIns="32004">
            <a:spAutoFit/>
          </a:bodyPr>
          <a:lstStyle/>
          <a:p>
            <a:r>
              <a:rPr lang="en-US" sz="2000" b="1" dirty="0">
                <a:latin typeface="Merriweather Light"/>
                <a:cs typeface="Calibri"/>
              </a:rPr>
              <a:t>Question: Where do my highest value subscribers live?</a:t>
            </a:r>
          </a:p>
        </p:txBody>
      </p:sp>
      <p:sp>
        <p:nvSpPr>
          <p:cNvPr id="21" name="Rectangle 20"/>
          <p:cNvSpPr/>
          <p:nvPr/>
        </p:nvSpPr>
        <p:spPr>
          <a:xfrm>
            <a:off x="2689376" y="2597393"/>
            <a:ext cx="6826476" cy="680186"/>
          </a:xfrm>
          <a:prstGeom prst="rect">
            <a:avLst/>
          </a:prstGeom>
        </p:spPr>
        <p:txBody>
          <a:bodyPr wrap="square" lIns="64008" tIns="32004" rIns="64008" bIns="32004">
            <a:spAutoFit/>
          </a:bodyPr>
          <a:lstStyle/>
          <a:p>
            <a:pPr algn="ctr"/>
            <a:r>
              <a:rPr lang="en-US" sz="2000" i="1" dirty="0">
                <a:latin typeface="Merriweather Light"/>
                <a:cs typeface="Calibri"/>
              </a:rPr>
              <a:t>Cincinnati and Ohio will show up as three different locations.</a:t>
            </a:r>
          </a:p>
        </p:txBody>
      </p:sp>
      <p:sp>
        <p:nvSpPr>
          <p:cNvPr id="22" name="Rectangle 21"/>
          <p:cNvSpPr/>
          <p:nvPr/>
        </p:nvSpPr>
        <p:spPr>
          <a:xfrm>
            <a:off x="3008933" y="3283739"/>
            <a:ext cx="6884546" cy="372410"/>
          </a:xfrm>
          <a:prstGeom prst="rect">
            <a:avLst/>
          </a:prstGeom>
        </p:spPr>
        <p:txBody>
          <a:bodyPr wrap="none" lIns="64008" tIns="32004" rIns="64008" bIns="32004">
            <a:spAutoFit/>
          </a:bodyPr>
          <a:lstStyle/>
          <a:p>
            <a:r>
              <a:rPr lang="en-US" sz="2000" b="1" dirty="0">
                <a:latin typeface="Merriweather Light"/>
                <a:cs typeface="Calibri"/>
              </a:rPr>
              <a:t>Question: Which subscribers should I try to reactivate? </a:t>
            </a:r>
          </a:p>
        </p:txBody>
      </p:sp>
      <p:sp>
        <p:nvSpPr>
          <p:cNvPr id="23" name="Rectangle 22"/>
          <p:cNvSpPr/>
          <p:nvPr/>
        </p:nvSpPr>
        <p:spPr>
          <a:xfrm>
            <a:off x="2546501" y="6087519"/>
            <a:ext cx="7926114" cy="741742"/>
          </a:xfrm>
          <a:prstGeom prst="rect">
            <a:avLst/>
          </a:prstGeom>
        </p:spPr>
        <p:txBody>
          <a:bodyPr wrap="square" lIns="64008" tIns="32004" rIns="64008" bIns="32004">
            <a:spAutoFit/>
          </a:bodyPr>
          <a:lstStyle/>
          <a:p>
            <a:pPr algn="ctr"/>
            <a:r>
              <a:rPr lang="en-US" sz="2200" i="1" dirty="0">
                <a:latin typeface="Merriweather Light"/>
                <a:cs typeface="Calibri"/>
              </a:rPr>
              <a:t>The database will treat these records as separate individuals.  Are they?</a:t>
            </a:r>
          </a:p>
        </p:txBody>
      </p:sp>
    </p:spTree>
    <p:extLst>
      <p:ext uri="{BB962C8B-B14F-4D97-AF65-F5344CB8AC3E}">
        <p14:creationId xmlns:p14="http://schemas.microsoft.com/office/powerpoint/2010/main" val="25376685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743200" y="2498833"/>
            <a:ext cx="7049966" cy="3610383"/>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2400" dirty="0">
                <a:latin typeface="+mn-lt"/>
              </a:rPr>
              <a:t>Disaster #1: Copy/Paste Errors</a:t>
            </a:r>
          </a:p>
          <a:p>
            <a:pPr marL="0" indent="0">
              <a:buNone/>
            </a:pP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a:p>
            <a:pPr marL="0" indent="0">
              <a:buNone/>
            </a:pPr>
            <a:endParaRPr lang="en-US" sz="2400" i="1" dirty="0">
              <a:latin typeface="+mn-lt"/>
            </a:endParaRPr>
          </a:p>
          <a:p>
            <a:pPr marL="0" indent="0">
              <a:buNone/>
            </a:pPr>
            <a:r>
              <a:rPr lang="en-US" sz="2400" i="1" dirty="0">
                <a:latin typeface="+mn-lt"/>
              </a:rPr>
              <a:t>When copy/pasting data into Excel, it’s easy to miss the target or overwrite the wrong cells.</a:t>
            </a:r>
          </a:p>
        </p:txBody>
      </p:sp>
      <p:pic>
        <p:nvPicPr>
          <p:cNvPr id="7" name="Picture 6"/>
          <p:cNvPicPr>
            <a:picLocks noChangeAspect="1"/>
          </p:cNvPicPr>
          <p:nvPr/>
        </p:nvPicPr>
        <p:blipFill>
          <a:blip r:embed="rId3"/>
          <a:stretch>
            <a:fillRect/>
          </a:stretch>
        </p:blipFill>
        <p:spPr>
          <a:xfrm>
            <a:off x="1821765" y="3398150"/>
            <a:ext cx="8472548" cy="1195754"/>
          </a:xfrm>
          <a:prstGeom prst="rect">
            <a:avLst/>
          </a:prstGeom>
        </p:spPr>
      </p:pic>
      <p:sp>
        <p:nvSpPr>
          <p:cNvPr id="8" name="Rectangle 2"/>
          <p:cNvSpPr txBox="1">
            <a:spLocks noChangeArrowheads="1"/>
          </p:cNvSpPr>
          <p:nvPr/>
        </p:nvSpPr>
        <p:spPr bwMode="auto">
          <a:xfrm>
            <a:off x="532436" y="328287"/>
            <a:ext cx="1098437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nSpc>
                <a:spcPct val="100000"/>
              </a:lnSpc>
              <a:spcBef>
                <a:spcPts val="0"/>
              </a:spcBef>
              <a:spcAft>
                <a:spcPts val="840"/>
              </a:spcAft>
            </a:pPr>
            <a:r>
              <a:rPr lang="en-US" sz="4400" b="1" dirty="0">
                <a:solidFill>
                  <a:srgbClr val="7030A0"/>
                </a:solidFill>
                <a:latin typeface="Georgia" panose="02040502050405020303" pitchFamily="18" charset="0"/>
              </a:rPr>
              <a:t>The dangers of Excel as a database</a:t>
            </a:r>
            <a:br>
              <a:rPr lang="en-US" dirty="0">
                <a:solidFill>
                  <a:schemeClr val="tx1"/>
                </a:solidFill>
              </a:rPr>
            </a:br>
            <a:r>
              <a:rPr lang="en-US" sz="2000" dirty="0">
                <a:solidFill>
                  <a:schemeClr val="tx1"/>
                </a:solidFill>
              </a:rPr>
              <a:t>Many businesses use Excel to store their data.  This can lead to disasters!</a:t>
            </a:r>
            <a:endParaRPr lang="uk-UA" dirty="0">
              <a:solidFill>
                <a:schemeClr val="tx1"/>
              </a:solidFill>
            </a:endParaRPr>
          </a:p>
        </p:txBody>
      </p:sp>
    </p:spTree>
    <p:extLst>
      <p:ext uri="{BB962C8B-B14F-4D97-AF65-F5344CB8AC3E}">
        <p14:creationId xmlns:p14="http://schemas.microsoft.com/office/powerpoint/2010/main" val="686842025"/>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915823" y="2397369"/>
            <a:ext cx="7145541" cy="3915942"/>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2400" dirty="0">
                <a:latin typeface="+mn-lt"/>
              </a:rPr>
              <a:t>Disaster #2: Mixed-up data types</a:t>
            </a:r>
          </a:p>
          <a:p>
            <a:pPr marL="0" indent="0">
              <a:buNone/>
            </a:pP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a:p>
            <a:pPr marL="0" indent="0">
              <a:buNone/>
            </a:pPr>
            <a:endParaRPr lang="en-US" sz="2400" i="1" dirty="0">
              <a:latin typeface="+mn-lt"/>
            </a:endParaRPr>
          </a:p>
          <a:p>
            <a:pPr marL="0" indent="0">
              <a:buNone/>
            </a:pPr>
            <a:r>
              <a:rPr lang="en-US" sz="2400" i="1" dirty="0">
                <a:latin typeface="+mn-lt"/>
              </a:rPr>
              <a:t>Excel doesn’t enforce consistent data types in each column; this can lead to problems in loading for analysis.</a:t>
            </a:r>
          </a:p>
        </p:txBody>
      </p:sp>
      <p:pic>
        <p:nvPicPr>
          <p:cNvPr id="3" name="Picture 2"/>
          <p:cNvPicPr>
            <a:picLocks noChangeAspect="1"/>
          </p:cNvPicPr>
          <p:nvPr/>
        </p:nvPicPr>
        <p:blipFill>
          <a:blip r:embed="rId3"/>
          <a:stretch>
            <a:fillRect/>
          </a:stretch>
        </p:blipFill>
        <p:spPr>
          <a:xfrm>
            <a:off x="1851012" y="3277699"/>
            <a:ext cx="8416123" cy="1306024"/>
          </a:xfrm>
          <a:prstGeom prst="rect">
            <a:avLst/>
          </a:prstGeom>
        </p:spPr>
      </p:pic>
      <p:sp>
        <p:nvSpPr>
          <p:cNvPr id="7" name="Rectangle 2">
            <a:extLst>
              <a:ext uri="{FF2B5EF4-FFF2-40B4-BE49-F238E27FC236}">
                <a16:creationId xmlns:a16="http://schemas.microsoft.com/office/drawing/2014/main" id="{14D7CE70-5235-4286-A698-1304E8CEA405}"/>
              </a:ext>
            </a:extLst>
          </p:cNvPr>
          <p:cNvSpPr txBox="1">
            <a:spLocks noChangeArrowheads="1"/>
          </p:cNvSpPr>
          <p:nvPr/>
        </p:nvSpPr>
        <p:spPr bwMode="auto">
          <a:xfrm>
            <a:off x="532436" y="328287"/>
            <a:ext cx="1098437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nSpc>
                <a:spcPct val="100000"/>
              </a:lnSpc>
              <a:spcBef>
                <a:spcPts val="0"/>
              </a:spcBef>
              <a:spcAft>
                <a:spcPts val="840"/>
              </a:spcAft>
            </a:pPr>
            <a:r>
              <a:rPr lang="en-US" sz="4400" b="1" dirty="0">
                <a:solidFill>
                  <a:srgbClr val="7030A0"/>
                </a:solidFill>
                <a:latin typeface="Georgia" panose="02040502050405020303" pitchFamily="18" charset="0"/>
              </a:rPr>
              <a:t>The dangers of Excel as a database</a:t>
            </a:r>
            <a:br>
              <a:rPr lang="en-US" dirty="0">
                <a:solidFill>
                  <a:schemeClr val="tx1"/>
                </a:solidFill>
              </a:rPr>
            </a:br>
            <a:r>
              <a:rPr lang="en-US" sz="2000" dirty="0">
                <a:solidFill>
                  <a:schemeClr val="tx1"/>
                </a:solidFill>
              </a:rPr>
              <a:t>Many businesses use Excel to store their data.  This can lead to disasters!</a:t>
            </a:r>
            <a:endParaRPr lang="uk-UA" dirty="0">
              <a:solidFill>
                <a:schemeClr val="tx1"/>
              </a:solidFill>
            </a:endParaRPr>
          </a:p>
        </p:txBody>
      </p:sp>
    </p:spTree>
    <p:extLst>
      <p:ext uri="{BB962C8B-B14F-4D97-AF65-F5344CB8AC3E}">
        <p14:creationId xmlns:p14="http://schemas.microsoft.com/office/powerpoint/2010/main" val="1377848201"/>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469174" y="2416126"/>
            <a:ext cx="7322527" cy="3581400"/>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2400" dirty="0">
                <a:latin typeface="+mn-lt"/>
              </a:rPr>
              <a:t>Disaster #3: Ooops.  Deleted it.</a:t>
            </a:r>
          </a:p>
          <a:p>
            <a:pPr marL="0" indent="0">
              <a:buNone/>
            </a:pP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a:p>
            <a:pPr marL="0" indent="0">
              <a:buNone/>
            </a:pPr>
            <a:endParaRPr lang="en-US" sz="2400" i="1" dirty="0">
              <a:latin typeface="+mn-lt"/>
            </a:endParaRPr>
          </a:p>
          <a:p>
            <a:pPr marL="0" indent="0">
              <a:buNone/>
            </a:pPr>
            <a:r>
              <a:rPr lang="en-US" sz="2400" i="1" dirty="0">
                <a:latin typeface="+mn-lt"/>
              </a:rPr>
              <a:t>It’s easy to mix up or lose track of which version is right</a:t>
            </a:r>
            <a:r>
              <a:rPr lang="en-US" sz="2400" i="1" dirty="0">
                <a:latin typeface="Merriweather Light"/>
              </a:rPr>
              <a:t>.</a:t>
            </a:r>
          </a:p>
        </p:txBody>
      </p:sp>
      <p:pic>
        <p:nvPicPr>
          <p:cNvPr id="4" name="Picture 3"/>
          <p:cNvPicPr>
            <a:picLocks noChangeAspect="1"/>
          </p:cNvPicPr>
          <p:nvPr/>
        </p:nvPicPr>
        <p:blipFill>
          <a:blip r:embed="rId3"/>
          <a:stretch>
            <a:fillRect/>
          </a:stretch>
        </p:blipFill>
        <p:spPr>
          <a:xfrm>
            <a:off x="1973449" y="3346279"/>
            <a:ext cx="8170608" cy="1267925"/>
          </a:xfrm>
          <a:prstGeom prst="rect">
            <a:avLst/>
          </a:prstGeom>
        </p:spPr>
      </p:pic>
      <p:sp>
        <p:nvSpPr>
          <p:cNvPr id="5" name="Rectangle 2">
            <a:extLst>
              <a:ext uri="{FF2B5EF4-FFF2-40B4-BE49-F238E27FC236}">
                <a16:creationId xmlns:a16="http://schemas.microsoft.com/office/drawing/2014/main" id="{8CAEF840-DFBD-4295-8B24-A5D2EB9E7929}"/>
              </a:ext>
            </a:extLst>
          </p:cNvPr>
          <p:cNvSpPr txBox="1">
            <a:spLocks noChangeArrowheads="1"/>
          </p:cNvSpPr>
          <p:nvPr/>
        </p:nvSpPr>
        <p:spPr bwMode="auto">
          <a:xfrm>
            <a:off x="532436" y="328287"/>
            <a:ext cx="1098437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nSpc>
                <a:spcPct val="100000"/>
              </a:lnSpc>
              <a:spcBef>
                <a:spcPts val="0"/>
              </a:spcBef>
              <a:spcAft>
                <a:spcPts val="840"/>
              </a:spcAft>
            </a:pPr>
            <a:r>
              <a:rPr lang="en-US" sz="4400" b="1" dirty="0">
                <a:solidFill>
                  <a:srgbClr val="7030A0"/>
                </a:solidFill>
                <a:latin typeface="Georgia" panose="02040502050405020303" pitchFamily="18" charset="0"/>
              </a:rPr>
              <a:t>The dangers of Excel as a database</a:t>
            </a:r>
            <a:br>
              <a:rPr lang="en-US" dirty="0">
                <a:solidFill>
                  <a:schemeClr val="tx1"/>
                </a:solidFill>
              </a:rPr>
            </a:br>
            <a:r>
              <a:rPr lang="en-US" sz="2000" dirty="0">
                <a:solidFill>
                  <a:schemeClr val="tx1"/>
                </a:solidFill>
              </a:rPr>
              <a:t>Many businesses use Excel to store their data.  This can lead to disasters!</a:t>
            </a:r>
            <a:endParaRPr lang="uk-UA" dirty="0">
              <a:solidFill>
                <a:schemeClr val="tx1"/>
              </a:solidFill>
            </a:endParaRPr>
          </a:p>
        </p:txBody>
      </p:sp>
    </p:spTree>
    <p:extLst>
      <p:ext uri="{BB962C8B-B14F-4D97-AF65-F5344CB8AC3E}">
        <p14:creationId xmlns:p14="http://schemas.microsoft.com/office/powerpoint/2010/main" val="126595358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8299" y="1723129"/>
            <a:ext cx="7720057" cy="2062103"/>
          </a:xfrm>
          <a:prstGeom prst="rect">
            <a:avLst/>
          </a:prstGeom>
          <a:noFill/>
        </p:spPr>
        <p:txBody>
          <a:bodyPr wrap="square" rtlCol="0">
            <a:spAutoFit/>
          </a:bodyPr>
          <a:lstStyle/>
          <a:p>
            <a:pPr algn="ctr"/>
            <a:r>
              <a:rPr lang="en-US" sz="3200" dirty="0">
                <a:latin typeface="Helvetica Neue Light"/>
                <a:cs typeface="Helvetica Neue Light"/>
              </a:rPr>
              <a:t>As visualization designers, we are “melding the skills of </a:t>
            </a:r>
            <a:r>
              <a:rPr lang="en-US" sz="3200" b="1" dirty="0">
                <a:solidFill>
                  <a:srgbClr val="F79646"/>
                </a:solidFill>
                <a:latin typeface="Helvetica Neue Black  "/>
                <a:cs typeface="Helvetica Neue Black  "/>
              </a:rPr>
              <a:t>computer science</a:t>
            </a:r>
            <a:r>
              <a:rPr lang="en-US" sz="3200" dirty="0">
                <a:latin typeface="Helvetica Neue Light"/>
                <a:cs typeface="Helvetica Neue Light"/>
              </a:rPr>
              <a:t>, </a:t>
            </a:r>
            <a:r>
              <a:rPr lang="en-US" sz="3200" b="1" dirty="0">
                <a:solidFill>
                  <a:srgbClr val="F79646"/>
                </a:solidFill>
                <a:latin typeface="Helvetica Neue Black  "/>
                <a:cs typeface="Helvetica Neue Black  "/>
              </a:rPr>
              <a:t>statistics</a:t>
            </a:r>
            <a:r>
              <a:rPr lang="en-US" sz="3200" dirty="0">
                <a:latin typeface="Helvetica Neue Light"/>
                <a:cs typeface="Helvetica Neue Light"/>
              </a:rPr>
              <a:t>, artistic </a:t>
            </a:r>
            <a:r>
              <a:rPr lang="en-US" sz="3200" b="1" dirty="0">
                <a:solidFill>
                  <a:srgbClr val="F79646"/>
                </a:solidFill>
                <a:latin typeface="Helvetica Neue Black  "/>
                <a:cs typeface="Helvetica Neue Black  "/>
              </a:rPr>
              <a:t>design</a:t>
            </a:r>
            <a:r>
              <a:rPr lang="en-US" sz="3200" dirty="0">
                <a:latin typeface="Helvetica Neue Light"/>
                <a:cs typeface="Helvetica Neue Light"/>
              </a:rPr>
              <a:t> and </a:t>
            </a:r>
            <a:r>
              <a:rPr lang="en-US" sz="3200" b="1" dirty="0">
                <a:solidFill>
                  <a:srgbClr val="F79646"/>
                </a:solidFill>
                <a:latin typeface="Helvetica Neue Black  "/>
                <a:cs typeface="Helvetica Neue Black  "/>
              </a:rPr>
              <a:t>storytelling</a:t>
            </a:r>
            <a:r>
              <a:rPr lang="en-US" sz="3200" dirty="0">
                <a:latin typeface="Helvetica Neue Light"/>
                <a:cs typeface="Helvetica Neue Light"/>
              </a:rPr>
              <a:t>.”</a:t>
            </a:r>
          </a:p>
        </p:txBody>
      </p:sp>
      <p:pic>
        <p:nvPicPr>
          <p:cNvPr id="3" name="Content Placeholder 3" descr="Screen Shot 2016-04-26 at 1.05.57 PM.png"/>
          <p:cNvPicPr>
            <a:picLocks noChangeAspect="1"/>
          </p:cNvPicPr>
          <p:nvPr/>
        </p:nvPicPr>
        <p:blipFill rotWithShape="1">
          <a:blip r:embed="rId2">
            <a:extLst>
              <a:ext uri="{28A0092B-C50C-407E-A947-70E740481C1C}">
                <a14:useLocalDpi xmlns:a14="http://schemas.microsoft.com/office/drawing/2010/main" val="0"/>
              </a:ext>
            </a:extLst>
          </a:blip>
          <a:srcRect l="35923" t="79494" r="3789" b="1627"/>
          <a:stretch/>
        </p:blipFill>
        <p:spPr>
          <a:xfrm>
            <a:off x="5190771" y="4309553"/>
            <a:ext cx="4961476" cy="575427"/>
          </a:xfrm>
          <a:prstGeom prst="rect">
            <a:avLst/>
          </a:prstGeom>
        </p:spPr>
      </p:pic>
    </p:spTree>
    <p:extLst>
      <p:ext uri="{BB962C8B-B14F-4D97-AF65-F5344CB8AC3E}">
        <p14:creationId xmlns:p14="http://schemas.microsoft.com/office/powerpoint/2010/main" val="273384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1760514" y="2057364"/>
            <a:ext cx="5518547" cy="1184940"/>
          </a:xfrm>
        </p:spPr>
        <p:txBody>
          <a:bodyPr>
            <a:normAutofit/>
          </a:bodyPr>
          <a:lstStyle/>
          <a:p>
            <a:pPr>
              <a:spcBef>
                <a:spcPts val="840"/>
              </a:spcBef>
              <a:spcAft>
                <a:spcPts val="840"/>
              </a:spcAft>
              <a:defRPr/>
            </a:pPr>
            <a:r>
              <a:rPr lang="en-US" sz="3800" dirty="0"/>
              <a:t>Creating a Good Data Set</a:t>
            </a:r>
            <a:br>
              <a:rPr lang="en-US" sz="3800" dirty="0"/>
            </a:br>
            <a:r>
              <a:rPr lang="en-US" sz="2700" dirty="0"/>
              <a:t>Technical Challenges</a:t>
            </a:r>
          </a:p>
        </p:txBody>
      </p:sp>
    </p:spTree>
    <p:extLst>
      <p:ext uri="{BB962C8B-B14F-4D97-AF65-F5344CB8AC3E}">
        <p14:creationId xmlns:p14="http://schemas.microsoft.com/office/powerpoint/2010/main" val="253770289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b="1" dirty="0">
                <a:solidFill>
                  <a:srgbClr val="7030A0"/>
                </a:solidFill>
                <a:latin typeface="Georgia" panose="02040502050405020303" pitchFamily="18" charset="0"/>
              </a:rPr>
              <a:t>Analytical Data Modeling</a:t>
            </a:r>
            <a:endParaRPr lang="uk-UA" b="1" dirty="0">
              <a:solidFill>
                <a:srgbClr val="7030A0"/>
              </a:solidFill>
              <a:latin typeface="Georgia" panose="02040502050405020303" pitchFamily="18" charset="0"/>
            </a:endParaRPr>
          </a:p>
        </p:txBody>
      </p:sp>
      <p:sp>
        <p:nvSpPr>
          <p:cNvPr id="2" name="Content Placeholder 1"/>
          <p:cNvSpPr>
            <a:spLocks noGrp="1"/>
          </p:cNvSpPr>
          <p:nvPr>
            <p:ph type="body" sz="quarter" idx="10"/>
          </p:nvPr>
        </p:nvSpPr>
        <p:spPr/>
        <p:txBody>
          <a:bodyPr/>
          <a:lstStyle/>
          <a:p>
            <a:pPr marL="0" indent="0">
              <a:buNone/>
            </a:pPr>
            <a:r>
              <a:rPr lang="en-US" sz="2500" b="1" dirty="0"/>
              <a:t>Two fundamental building blocks:</a:t>
            </a:r>
            <a:br>
              <a:rPr lang="en-US" sz="2100" dirty="0"/>
            </a:br>
            <a:endParaRPr lang="en-US" sz="2100" dirty="0"/>
          </a:p>
          <a:p>
            <a:r>
              <a:rPr lang="en-US" sz="2100" b="1" dirty="0">
                <a:solidFill>
                  <a:schemeClr val="accent1">
                    <a:lumMod val="60000"/>
                    <a:lumOff val="40000"/>
                  </a:schemeClr>
                </a:solidFill>
              </a:rPr>
              <a:t>Dimensions</a:t>
            </a:r>
            <a:r>
              <a:rPr lang="en-US" sz="2100" dirty="0"/>
              <a:t> = made up of textual attributes</a:t>
            </a:r>
          </a:p>
          <a:p>
            <a:pPr lvl="1"/>
            <a:r>
              <a:rPr lang="en-US" sz="2100" dirty="0"/>
              <a:t>Not countable</a:t>
            </a:r>
          </a:p>
          <a:p>
            <a:pPr lvl="1">
              <a:spcAft>
                <a:spcPts val="1260"/>
              </a:spcAft>
            </a:pPr>
            <a:r>
              <a:rPr lang="en-US" sz="2100" dirty="0"/>
              <a:t>Can be used to group, filter, and build hierarchies</a:t>
            </a:r>
          </a:p>
          <a:p>
            <a:r>
              <a:rPr lang="en-US" sz="2100" dirty="0">
                <a:solidFill>
                  <a:srgbClr val="00B050"/>
                </a:solidFill>
              </a:rPr>
              <a:t>Measures</a:t>
            </a:r>
            <a:r>
              <a:rPr lang="en-US" sz="2100" dirty="0"/>
              <a:t> = numeric facts</a:t>
            </a:r>
          </a:p>
          <a:p>
            <a:pPr lvl="1"/>
            <a:r>
              <a:rPr lang="en-US" sz="2100" dirty="0"/>
              <a:t>Countable</a:t>
            </a:r>
          </a:p>
          <a:p>
            <a:pPr lvl="1"/>
            <a:r>
              <a:rPr lang="en-US" sz="2100" dirty="0"/>
              <a:t>Typically additive</a:t>
            </a:r>
          </a:p>
          <a:p>
            <a:endParaRPr lang="en-US" dirty="0"/>
          </a:p>
        </p:txBody>
      </p:sp>
      <p:sp>
        <p:nvSpPr>
          <p:cNvPr id="3" name="TextBox 2"/>
          <p:cNvSpPr txBox="1"/>
          <p:nvPr/>
        </p:nvSpPr>
        <p:spPr>
          <a:xfrm>
            <a:off x="1855470" y="5920980"/>
            <a:ext cx="8595360" cy="403187"/>
          </a:xfrm>
          <a:prstGeom prst="rect">
            <a:avLst/>
          </a:prstGeom>
          <a:noFill/>
        </p:spPr>
        <p:txBody>
          <a:bodyPr wrap="square" lIns="64008" tIns="32004" rIns="64008" bIns="32004" rtlCol="0">
            <a:spAutoFit/>
          </a:bodyPr>
          <a:lstStyle/>
          <a:p>
            <a:pPr algn="ctr"/>
            <a:r>
              <a:rPr lang="en-US" sz="2200" dirty="0">
                <a:latin typeface="BentonSans Book"/>
              </a:rPr>
              <a:t>Select sum(</a:t>
            </a:r>
            <a:r>
              <a:rPr lang="en-US" sz="2200" dirty="0">
                <a:solidFill>
                  <a:srgbClr val="00B050"/>
                </a:solidFill>
                <a:latin typeface="BentonSans Book"/>
              </a:rPr>
              <a:t>Sales</a:t>
            </a:r>
            <a:r>
              <a:rPr lang="en-US" sz="2200" dirty="0">
                <a:latin typeface="BentonSans Book"/>
              </a:rPr>
              <a:t>) where </a:t>
            </a:r>
            <a:r>
              <a:rPr lang="en-US" sz="2200" dirty="0">
                <a:solidFill>
                  <a:schemeClr val="accent1">
                    <a:lumMod val="60000"/>
                    <a:lumOff val="40000"/>
                  </a:schemeClr>
                </a:solidFill>
                <a:latin typeface="BentonSans Book"/>
              </a:rPr>
              <a:t>Region</a:t>
            </a:r>
            <a:r>
              <a:rPr lang="en-US" sz="2200" dirty="0">
                <a:latin typeface="BentonSans Book"/>
              </a:rPr>
              <a:t> = “East” group by </a:t>
            </a:r>
            <a:r>
              <a:rPr lang="en-US" sz="2200" dirty="0">
                <a:solidFill>
                  <a:schemeClr val="accent1">
                    <a:lumMod val="60000"/>
                    <a:lumOff val="40000"/>
                  </a:schemeClr>
                </a:solidFill>
                <a:latin typeface="BentonSans Book"/>
              </a:rPr>
              <a:t>State</a:t>
            </a:r>
            <a:r>
              <a:rPr lang="en-US" sz="2200" dirty="0">
                <a:latin typeface="BentonSans Book"/>
              </a:rPr>
              <a:t> order by </a:t>
            </a:r>
            <a:r>
              <a:rPr lang="en-US" sz="2200" dirty="0">
                <a:solidFill>
                  <a:schemeClr val="accent1">
                    <a:lumMod val="60000"/>
                    <a:lumOff val="40000"/>
                  </a:schemeClr>
                </a:solidFill>
                <a:latin typeface="BentonSans Book"/>
              </a:rPr>
              <a:t>State</a:t>
            </a:r>
          </a:p>
        </p:txBody>
      </p:sp>
    </p:spTree>
    <p:extLst>
      <p:ext uri="{BB962C8B-B14F-4D97-AF65-F5344CB8AC3E}">
        <p14:creationId xmlns:p14="http://schemas.microsoft.com/office/powerpoint/2010/main" val="1380337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94415" y="2305540"/>
          <a:ext cx="7803173" cy="3546893"/>
        </p:xfrm>
        <a:graphic>
          <a:graphicData uri="http://schemas.openxmlformats.org/drawingml/2006/table">
            <a:tbl>
              <a:tblPr/>
              <a:tblGrid>
                <a:gridCol w="477136">
                  <a:extLst>
                    <a:ext uri="{9D8B030D-6E8A-4147-A177-3AD203B41FA5}">
                      <a16:colId xmlns:a16="http://schemas.microsoft.com/office/drawing/2014/main" val="20000"/>
                    </a:ext>
                  </a:extLst>
                </a:gridCol>
                <a:gridCol w="675944">
                  <a:extLst>
                    <a:ext uri="{9D8B030D-6E8A-4147-A177-3AD203B41FA5}">
                      <a16:colId xmlns:a16="http://schemas.microsoft.com/office/drawing/2014/main" val="20001"/>
                    </a:ext>
                  </a:extLst>
                </a:gridCol>
                <a:gridCol w="874751">
                  <a:extLst>
                    <a:ext uri="{9D8B030D-6E8A-4147-A177-3AD203B41FA5}">
                      <a16:colId xmlns:a16="http://schemas.microsoft.com/office/drawing/2014/main" val="20002"/>
                    </a:ext>
                  </a:extLst>
                </a:gridCol>
                <a:gridCol w="447316">
                  <a:extLst>
                    <a:ext uri="{9D8B030D-6E8A-4147-A177-3AD203B41FA5}">
                      <a16:colId xmlns:a16="http://schemas.microsoft.com/office/drawing/2014/main" val="20003"/>
                    </a:ext>
                  </a:extLst>
                </a:gridCol>
                <a:gridCol w="536779">
                  <a:extLst>
                    <a:ext uri="{9D8B030D-6E8A-4147-A177-3AD203B41FA5}">
                      <a16:colId xmlns:a16="http://schemas.microsoft.com/office/drawing/2014/main" val="20004"/>
                    </a:ext>
                  </a:extLst>
                </a:gridCol>
                <a:gridCol w="586481">
                  <a:extLst>
                    <a:ext uri="{9D8B030D-6E8A-4147-A177-3AD203B41FA5}">
                      <a16:colId xmlns:a16="http://schemas.microsoft.com/office/drawing/2014/main" val="20005"/>
                    </a:ext>
                  </a:extLst>
                </a:gridCol>
                <a:gridCol w="974154">
                  <a:extLst>
                    <a:ext uri="{9D8B030D-6E8A-4147-A177-3AD203B41FA5}">
                      <a16:colId xmlns:a16="http://schemas.microsoft.com/office/drawing/2014/main" val="20006"/>
                    </a:ext>
                  </a:extLst>
                </a:gridCol>
                <a:gridCol w="894631">
                  <a:extLst>
                    <a:ext uri="{9D8B030D-6E8A-4147-A177-3AD203B41FA5}">
                      <a16:colId xmlns:a16="http://schemas.microsoft.com/office/drawing/2014/main" val="20007"/>
                    </a:ext>
                  </a:extLst>
                </a:gridCol>
                <a:gridCol w="487076">
                  <a:extLst>
                    <a:ext uri="{9D8B030D-6E8A-4147-A177-3AD203B41FA5}">
                      <a16:colId xmlns:a16="http://schemas.microsoft.com/office/drawing/2014/main" val="20008"/>
                    </a:ext>
                  </a:extLst>
                </a:gridCol>
                <a:gridCol w="834990">
                  <a:extLst>
                    <a:ext uri="{9D8B030D-6E8A-4147-A177-3AD203B41FA5}">
                      <a16:colId xmlns:a16="http://schemas.microsoft.com/office/drawing/2014/main" val="20009"/>
                    </a:ext>
                  </a:extLst>
                </a:gridCol>
                <a:gridCol w="536779">
                  <a:extLst>
                    <a:ext uri="{9D8B030D-6E8A-4147-A177-3AD203B41FA5}">
                      <a16:colId xmlns:a16="http://schemas.microsoft.com/office/drawing/2014/main" val="20010"/>
                    </a:ext>
                  </a:extLst>
                </a:gridCol>
                <a:gridCol w="477136">
                  <a:extLst>
                    <a:ext uri="{9D8B030D-6E8A-4147-A177-3AD203B41FA5}">
                      <a16:colId xmlns:a16="http://schemas.microsoft.com/office/drawing/2014/main" val="20011"/>
                    </a:ext>
                  </a:extLst>
                </a:gridCol>
              </a:tblGrid>
              <a:tr h="561437">
                <a:tc>
                  <a:txBody>
                    <a:bodyPr/>
                    <a:lstStyle/>
                    <a:p>
                      <a:pPr algn="l" fontAlgn="b"/>
                      <a:r>
                        <a:rPr lang="en-US" sz="1100" b="0" i="0" u="none" strike="noStrike" dirty="0">
                          <a:solidFill>
                            <a:srgbClr val="000000"/>
                          </a:solidFill>
                          <a:effectLst/>
                          <a:latin typeface="Calibri" panose="020F0502020204030204" pitchFamily="34" charset="0"/>
                        </a:rPr>
                        <a:t>Date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CustomerID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OrderID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Category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Price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Quantity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513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Runners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$79.95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513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Kneehighs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513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34234B</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Franks, George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41" Belt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$16.95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513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23327Q</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Smith, Jon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Adidas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Supersport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$68.99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5131">
                <a:tc>
                  <a:txBody>
                    <a:bodyPr/>
                    <a:lstStyle/>
                    <a:p>
                      <a:pPr algn="r" fontAlgn="b"/>
                      <a:r>
                        <a:rPr lang="en-US" sz="1100" b="0" i="0" u="none" strike="noStrike" dirty="0">
                          <a:solidFill>
                            <a:srgbClr val="000000"/>
                          </a:solidFill>
                          <a:effectLst/>
                          <a:latin typeface="Calibri" panose="020F0502020204030204" pitchFamily="34" charset="0"/>
                        </a:rPr>
                        <a:t>2/2/12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Anglehighs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513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KEEN7</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Desert Walker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$82.98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513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Night Runner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513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67657T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Geld, Reginald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Ties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TIE8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Yellow Polkadot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$22.79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513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34543A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Turner, Rod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CHMP3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Champion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Athletic 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Content Placeholder 1"/>
          <p:cNvSpPr txBox="1">
            <a:spLocks/>
          </p:cNvSpPr>
          <p:nvPr/>
        </p:nvSpPr>
        <p:spPr bwMode="auto">
          <a:xfrm>
            <a:off x="1969494" y="6056924"/>
            <a:ext cx="7269757" cy="547078"/>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2400" i="1" dirty="0">
                <a:latin typeface="Merriweather Light"/>
              </a:rPr>
              <a:t>Which are dimensions and which are measures?</a:t>
            </a:r>
          </a:p>
        </p:txBody>
      </p:sp>
      <p:sp>
        <p:nvSpPr>
          <p:cNvPr id="4" name="TextBox 3"/>
          <p:cNvSpPr txBox="1"/>
          <p:nvPr/>
        </p:nvSpPr>
        <p:spPr>
          <a:xfrm>
            <a:off x="1961174" y="1270001"/>
            <a:ext cx="7817827" cy="680186"/>
          </a:xfrm>
          <a:prstGeom prst="rect">
            <a:avLst/>
          </a:prstGeom>
          <a:noFill/>
        </p:spPr>
        <p:txBody>
          <a:bodyPr wrap="square" lIns="64008" tIns="32004" rIns="64008" bIns="32004" rtlCol="0">
            <a:spAutoFit/>
          </a:bodyPr>
          <a:lstStyle/>
          <a:p>
            <a:r>
              <a:rPr lang="en-US" sz="2000" dirty="0">
                <a:latin typeface="+mj-lt"/>
              </a:rPr>
              <a:t>For a data set that works well in both Excel and Tableau, create a single table that contains all the attributes and measures to analyze…</a:t>
            </a:r>
          </a:p>
        </p:txBody>
      </p:sp>
      <p:sp>
        <p:nvSpPr>
          <p:cNvPr id="2" name="Title 1"/>
          <p:cNvSpPr>
            <a:spLocks noGrp="1"/>
          </p:cNvSpPr>
          <p:nvPr>
            <p:ph type="title"/>
          </p:nvPr>
        </p:nvSpPr>
        <p:spPr>
          <a:xfrm>
            <a:off x="1969493" y="501096"/>
            <a:ext cx="8277820" cy="461665"/>
          </a:xfrm>
        </p:spPr>
        <p:txBody>
          <a:bodyPr>
            <a:noAutofit/>
          </a:bodyPr>
          <a:lstStyle/>
          <a:p>
            <a:r>
              <a:rPr lang="en-US" b="1" dirty="0">
                <a:solidFill>
                  <a:srgbClr val="7030A0"/>
                </a:solidFill>
                <a:latin typeface="Georgia" panose="02040502050405020303" pitchFamily="18" charset="0"/>
              </a:rPr>
              <a:t>Let’s simplify</a:t>
            </a:r>
          </a:p>
        </p:txBody>
      </p:sp>
    </p:spTree>
    <p:extLst>
      <p:ext uri="{BB962C8B-B14F-4D97-AF65-F5344CB8AC3E}">
        <p14:creationId xmlns:p14="http://schemas.microsoft.com/office/powerpoint/2010/main" val="20156495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3" name="Table 2"/>
          <p:cNvGraphicFramePr>
            <a:graphicFrameLocks noGrp="1"/>
          </p:cNvGraphicFramePr>
          <p:nvPr/>
        </p:nvGraphicFramePr>
        <p:xfrm>
          <a:off x="2278675" y="2313222"/>
          <a:ext cx="7070478" cy="3485294"/>
        </p:xfrm>
        <a:graphic>
          <a:graphicData uri="http://schemas.openxmlformats.org/drawingml/2006/table">
            <a:tbl>
              <a:tblPr/>
              <a:tblGrid>
                <a:gridCol w="432335">
                  <a:extLst>
                    <a:ext uri="{9D8B030D-6E8A-4147-A177-3AD203B41FA5}">
                      <a16:colId xmlns:a16="http://schemas.microsoft.com/office/drawing/2014/main" val="20000"/>
                    </a:ext>
                  </a:extLst>
                </a:gridCol>
                <a:gridCol w="612475">
                  <a:extLst>
                    <a:ext uri="{9D8B030D-6E8A-4147-A177-3AD203B41FA5}">
                      <a16:colId xmlns:a16="http://schemas.microsoft.com/office/drawing/2014/main" val="20001"/>
                    </a:ext>
                  </a:extLst>
                </a:gridCol>
                <a:gridCol w="792614">
                  <a:extLst>
                    <a:ext uri="{9D8B030D-6E8A-4147-A177-3AD203B41FA5}">
                      <a16:colId xmlns:a16="http://schemas.microsoft.com/office/drawing/2014/main" val="20002"/>
                    </a:ext>
                  </a:extLst>
                </a:gridCol>
                <a:gridCol w="405314">
                  <a:extLst>
                    <a:ext uri="{9D8B030D-6E8A-4147-A177-3AD203B41FA5}">
                      <a16:colId xmlns:a16="http://schemas.microsoft.com/office/drawing/2014/main" val="20003"/>
                    </a:ext>
                  </a:extLst>
                </a:gridCol>
                <a:gridCol w="486377">
                  <a:extLst>
                    <a:ext uri="{9D8B030D-6E8A-4147-A177-3AD203B41FA5}">
                      <a16:colId xmlns:a16="http://schemas.microsoft.com/office/drawing/2014/main" val="20004"/>
                    </a:ext>
                  </a:extLst>
                </a:gridCol>
                <a:gridCol w="531411">
                  <a:extLst>
                    <a:ext uri="{9D8B030D-6E8A-4147-A177-3AD203B41FA5}">
                      <a16:colId xmlns:a16="http://schemas.microsoft.com/office/drawing/2014/main" val="20005"/>
                    </a:ext>
                  </a:extLst>
                </a:gridCol>
                <a:gridCol w="882684">
                  <a:extLst>
                    <a:ext uri="{9D8B030D-6E8A-4147-A177-3AD203B41FA5}">
                      <a16:colId xmlns:a16="http://schemas.microsoft.com/office/drawing/2014/main" val="20006"/>
                    </a:ext>
                  </a:extLst>
                </a:gridCol>
                <a:gridCol w="810628">
                  <a:extLst>
                    <a:ext uri="{9D8B030D-6E8A-4147-A177-3AD203B41FA5}">
                      <a16:colId xmlns:a16="http://schemas.microsoft.com/office/drawing/2014/main" val="20007"/>
                    </a:ext>
                  </a:extLst>
                </a:gridCol>
                <a:gridCol w="441341">
                  <a:extLst>
                    <a:ext uri="{9D8B030D-6E8A-4147-A177-3AD203B41FA5}">
                      <a16:colId xmlns:a16="http://schemas.microsoft.com/office/drawing/2014/main" val="20008"/>
                    </a:ext>
                  </a:extLst>
                </a:gridCol>
                <a:gridCol w="756587">
                  <a:extLst>
                    <a:ext uri="{9D8B030D-6E8A-4147-A177-3AD203B41FA5}">
                      <a16:colId xmlns:a16="http://schemas.microsoft.com/office/drawing/2014/main" val="20009"/>
                    </a:ext>
                  </a:extLst>
                </a:gridCol>
                <a:gridCol w="486377">
                  <a:extLst>
                    <a:ext uri="{9D8B030D-6E8A-4147-A177-3AD203B41FA5}">
                      <a16:colId xmlns:a16="http://schemas.microsoft.com/office/drawing/2014/main" val="20010"/>
                    </a:ext>
                  </a:extLst>
                </a:gridCol>
                <a:gridCol w="432335">
                  <a:extLst>
                    <a:ext uri="{9D8B030D-6E8A-4147-A177-3AD203B41FA5}">
                      <a16:colId xmlns:a16="http://schemas.microsoft.com/office/drawing/2014/main" val="20011"/>
                    </a:ext>
                  </a:extLst>
                </a:gridCol>
              </a:tblGrid>
              <a:tr h="530948">
                <a:tc>
                  <a:txBody>
                    <a:bodyPr/>
                    <a:lstStyle/>
                    <a:p>
                      <a:pPr algn="l" fontAlgn="b"/>
                      <a:r>
                        <a:rPr lang="en-US" sz="1100" b="0" i="0" u="none" strike="noStrike" dirty="0">
                          <a:solidFill>
                            <a:srgbClr val="000000"/>
                          </a:solidFill>
                          <a:effectLst/>
                          <a:latin typeface="Calibri" panose="020F0502020204030204" pitchFamily="34" charset="0"/>
                        </a:rPr>
                        <a:t>Date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CustomerID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OrderID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Category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Price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Quantity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7474">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Runners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$79.95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7474">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Kneehighs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7474">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34234B</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Franks, George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41" Belt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$16.95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7474">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23327Q</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Smith, Jon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Adidas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Supersport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$68.99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7474">
                <a:tc>
                  <a:txBody>
                    <a:bodyPr/>
                    <a:lstStyle/>
                    <a:p>
                      <a:pPr algn="r" fontAlgn="b"/>
                      <a:r>
                        <a:rPr lang="en-US" sz="1100" b="0" i="0" u="none" strike="noStrike" dirty="0">
                          <a:solidFill>
                            <a:srgbClr val="000000"/>
                          </a:solidFill>
                          <a:effectLst/>
                          <a:latin typeface="Calibri" panose="020F0502020204030204" pitchFamily="34" charset="0"/>
                        </a:rPr>
                        <a:t>2/2/12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Anglehighs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7474">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KEEN7</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Desert Walker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$82.98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7474">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Night Runner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7474">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67657T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Geld, Reginald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Ties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TIE8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Yellow Polkadot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$22.79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7474">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34543A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Turner, Rod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CHMP3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Champion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Athletic 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Rectangle 3"/>
          <p:cNvSpPr/>
          <p:nvPr/>
        </p:nvSpPr>
        <p:spPr>
          <a:xfrm>
            <a:off x="2278674" y="2313222"/>
            <a:ext cx="6149047" cy="3485294"/>
          </a:xfrm>
          <a:prstGeom prst="rect">
            <a:avLst/>
          </a:prstGeom>
          <a:solidFill>
            <a:schemeClr val="accent2">
              <a:lumMod val="60000"/>
              <a:lumOff val="40000"/>
              <a:alpha val="24000"/>
            </a:schemeClr>
          </a:solidFill>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sz="2200" dirty="0"/>
          </a:p>
        </p:txBody>
      </p:sp>
      <p:sp>
        <p:nvSpPr>
          <p:cNvPr id="6" name="Content Placeholder 1"/>
          <p:cNvSpPr txBox="1">
            <a:spLocks/>
          </p:cNvSpPr>
          <p:nvPr/>
        </p:nvSpPr>
        <p:spPr bwMode="auto">
          <a:xfrm>
            <a:off x="2278673" y="5715000"/>
            <a:ext cx="7500327" cy="1143000"/>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dirty="0">
                <a:latin typeface="+mn-lt"/>
              </a:rPr>
              <a:t>Attributes provide ways to group, organize, categorize, filter, and segment the data…</a:t>
            </a:r>
          </a:p>
        </p:txBody>
      </p:sp>
      <p:sp>
        <p:nvSpPr>
          <p:cNvPr id="11" name="Content Placeholder 1"/>
          <p:cNvSpPr txBox="1">
            <a:spLocks/>
          </p:cNvSpPr>
          <p:nvPr/>
        </p:nvSpPr>
        <p:spPr>
          <a:xfrm>
            <a:off x="1669143" y="1197428"/>
            <a:ext cx="0" cy="0"/>
          </a:xfrm>
        </p:spPr>
        <p:txBody>
          <a:bodyPr lIns="64008" tIns="32004" rIns="64008" bIns="32004"/>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endParaRPr lang="en-US" dirty="0"/>
          </a:p>
          <a:p>
            <a:endParaRPr lang="en-US" dirty="0"/>
          </a:p>
          <a:p>
            <a:endParaRPr lang="en-US" dirty="0"/>
          </a:p>
          <a:p>
            <a:endParaRPr lang="en-US" dirty="0"/>
          </a:p>
          <a:p>
            <a:pPr marL="0" indent="0">
              <a:buNone/>
            </a:pPr>
            <a:endParaRPr lang="en-US" dirty="0"/>
          </a:p>
        </p:txBody>
      </p:sp>
      <p:sp>
        <p:nvSpPr>
          <p:cNvPr id="5" name="TextBox 4"/>
          <p:cNvSpPr txBox="1"/>
          <p:nvPr/>
        </p:nvSpPr>
        <p:spPr>
          <a:xfrm>
            <a:off x="1668236" y="1182077"/>
            <a:ext cx="129266" cy="341632"/>
          </a:xfrm>
          <a:prstGeom prst="rect">
            <a:avLst/>
          </a:prstGeom>
          <a:noFill/>
        </p:spPr>
        <p:txBody>
          <a:bodyPr wrap="none" lIns="64008" tIns="32004" rIns="64008" bIns="32004" rtlCol="0">
            <a:spAutoFit/>
          </a:bodyPr>
          <a:lstStyle/>
          <a:p>
            <a:endParaRPr lang="en-US" dirty="0">
              <a:latin typeface="BentonSans Book"/>
            </a:endParaRPr>
          </a:p>
        </p:txBody>
      </p:sp>
      <p:sp>
        <p:nvSpPr>
          <p:cNvPr id="12" name="TextBox 11"/>
          <p:cNvSpPr txBox="1"/>
          <p:nvPr/>
        </p:nvSpPr>
        <p:spPr>
          <a:xfrm>
            <a:off x="1961174" y="1270001"/>
            <a:ext cx="7817827" cy="680186"/>
          </a:xfrm>
          <a:prstGeom prst="rect">
            <a:avLst/>
          </a:prstGeom>
          <a:noFill/>
        </p:spPr>
        <p:txBody>
          <a:bodyPr wrap="square" lIns="64008" tIns="32004" rIns="64008" bIns="32004" rtlCol="0">
            <a:spAutoFit/>
          </a:bodyPr>
          <a:lstStyle/>
          <a:p>
            <a:r>
              <a:rPr lang="en-US" sz="2000" dirty="0">
                <a:latin typeface="+mj-lt"/>
              </a:rPr>
              <a:t>For a data set that works well in both Excel and Tableau, create a single table that contains all the attributes and measures to analyze…</a:t>
            </a:r>
          </a:p>
        </p:txBody>
      </p:sp>
      <p:sp>
        <p:nvSpPr>
          <p:cNvPr id="13" name="Title 1">
            <a:extLst>
              <a:ext uri="{FF2B5EF4-FFF2-40B4-BE49-F238E27FC236}">
                <a16:creationId xmlns:a16="http://schemas.microsoft.com/office/drawing/2014/main" id="{E3AA941D-6C8E-4223-B0A5-FEB1D54ACCE1}"/>
              </a:ext>
            </a:extLst>
          </p:cNvPr>
          <p:cNvSpPr>
            <a:spLocks noGrp="1"/>
          </p:cNvSpPr>
          <p:nvPr>
            <p:ph type="title"/>
          </p:nvPr>
        </p:nvSpPr>
        <p:spPr>
          <a:xfrm>
            <a:off x="1969493" y="501096"/>
            <a:ext cx="8277820" cy="461665"/>
          </a:xfrm>
        </p:spPr>
        <p:txBody>
          <a:bodyPr>
            <a:noAutofit/>
          </a:bodyPr>
          <a:lstStyle/>
          <a:p>
            <a:r>
              <a:rPr lang="en-US" b="1" dirty="0">
                <a:solidFill>
                  <a:srgbClr val="7030A0"/>
                </a:solidFill>
                <a:latin typeface="Georgia" panose="02040502050405020303" pitchFamily="18" charset="0"/>
              </a:rPr>
              <a:t>Let’s simplify</a:t>
            </a:r>
          </a:p>
        </p:txBody>
      </p:sp>
    </p:spTree>
    <p:extLst>
      <p:ext uri="{BB962C8B-B14F-4D97-AF65-F5344CB8AC3E}">
        <p14:creationId xmlns:p14="http://schemas.microsoft.com/office/powerpoint/2010/main" val="3200833021"/>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3" name="Table 2"/>
          <p:cNvGraphicFramePr>
            <a:graphicFrameLocks noGrp="1"/>
          </p:cNvGraphicFramePr>
          <p:nvPr/>
        </p:nvGraphicFramePr>
        <p:xfrm>
          <a:off x="2238692" y="2083296"/>
          <a:ext cx="7540308" cy="3204508"/>
        </p:xfrm>
        <a:graphic>
          <a:graphicData uri="http://schemas.openxmlformats.org/drawingml/2006/table">
            <a:tbl>
              <a:tblPr/>
              <a:tblGrid>
                <a:gridCol w="461064">
                  <a:extLst>
                    <a:ext uri="{9D8B030D-6E8A-4147-A177-3AD203B41FA5}">
                      <a16:colId xmlns:a16="http://schemas.microsoft.com/office/drawing/2014/main" val="20000"/>
                    </a:ext>
                  </a:extLst>
                </a:gridCol>
                <a:gridCol w="653174">
                  <a:extLst>
                    <a:ext uri="{9D8B030D-6E8A-4147-A177-3AD203B41FA5}">
                      <a16:colId xmlns:a16="http://schemas.microsoft.com/office/drawing/2014/main" val="20001"/>
                    </a:ext>
                  </a:extLst>
                </a:gridCol>
                <a:gridCol w="845283">
                  <a:extLst>
                    <a:ext uri="{9D8B030D-6E8A-4147-A177-3AD203B41FA5}">
                      <a16:colId xmlns:a16="http://schemas.microsoft.com/office/drawing/2014/main" val="20002"/>
                    </a:ext>
                  </a:extLst>
                </a:gridCol>
                <a:gridCol w="432247">
                  <a:extLst>
                    <a:ext uri="{9D8B030D-6E8A-4147-A177-3AD203B41FA5}">
                      <a16:colId xmlns:a16="http://schemas.microsoft.com/office/drawing/2014/main" val="20003"/>
                    </a:ext>
                  </a:extLst>
                </a:gridCol>
                <a:gridCol w="518696">
                  <a:extLst>
                    <a:ext uri="{9D8B030D-6E8A-4147-A177-3AD203B41FA5}">
                      <a16:colId xmlns:a16="http://schemas.microsoft.com/office/drawing/2014/main" val="20004"/>
                    </a:ext>
                  </a:extLst>
                </a:gridCol>
                <a:gridCol w="566723">
                  <a:extLst>
                    <a:ext uri="{9D8B030D-6E8A-4147-A177-3AD203B41FA5}">
                      <a16:colId xmlns:a16="http://schemas.microsoft.com/office/drawing/2014/main" val="20005"/>
                    </a:ext>
                  </a:extLst>
                </a:gridCol>
                <a:gridCol w="941339">
                  <a:extLst>
                    <a:ext uri="{9D8B030D-6E8A-4147-A177-3AD203B41FA5}">
                      <a16:colId xmlns:a16="http://schemas.microsoft.com/office/drawing/2014/main" val="20006"/>
                    </a:ext>
                  </a:extLst>
                </a:gridCol>
                <a:gridCol w="864493">
                  <a:extLst>
                    <a:ext uri="{9D8B030D-6E8A-4147-A177-3AD203B41FA5}">
                      <a16:colId xmlns:a16="http://schemas.microsoft.com/office/drawing/2014/main" val="20007"/>
                    </a:ext>
                  </a:extLst>
                </a:gridCol>
                <a:gridCol w="470668">
                  <a:extLst>
                    <a:ext uri="{9D8B030D-6E8A-4147-A177-3AD203B41FA5}">
                      <a16:colId xmlns:a16="http://schemas.microsoft.com/office/drawing/2014/main" val="20008"/>
                    </a:ext>
                  </a:extLst>
                </a:gridCol>
                <a:gridCol w="806861">
                  <a:extLst>
                    <a:ext uri="{9D8B030D-6E8A-4147-A177-3AD203B41FA5}">
                      <a16:colId xmlns:a16="http://schemas.microsoft.com/office/drawing/2014/main" val="20009"/>
                    </a:ext>
                  </a:extLst>
                </a:gridCol>
                <a:gridCol w="518696">
                  <a:extLst>
                    <a:ext uri="{9D8B030D-6E8A-4147-A177-3AD203B41FA5}">
                      <a16:colId xmlns:a16="http://schemas.microsoft.com/office/drawing/2014/main" val="20010"/>
                    </a:ext>
                  </a:extLst>
                </a:gridCol>
                <a:gridCol w="461064">
                  <a:extLst>
                    <a:ext uri="{9D8B030D-6E8A-4147-A177-3AD203B41FA5}">
                      <a16:colId xmlns:a16="http://schemas.microsoft.com/office/drawing/2014/main" val="20011"/>
                    </a:ext>
                  </a:extLst>
                </a:gridCol>
              </a:tblGrid>
              <a:tr h="422297">
                <a:tc>
                  <a:txBody>
                    <a:bodyPr/>
                    <a:lstStyle/>
                    <a:p>
                      <a:pPr algn="l" fontAlgn="b"/>
                      <a:r>
                        <a:rPr lang="en-US" sz="1000" b="0" i="0" u="none" strike="noStrike" dirty="0">
                          <a:solidFill>
                            <a:srgbClr val="000000"/>
                          </a:solidFill>
                          <a:effectLst/>
                          <a:latin typeface="Calibri" panose="020F0502020204030204" pitchFamily="34" charset="0"/>
                        </a:rPr>
                        <a:t>Date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CustomerID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CustomerName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OrderID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Category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ProductID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ProductName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AgentID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AgentName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Price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Quantity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4554">
                <a:tc>
                  <a:txBody>
                    <a:bodyPr/>
                    <a:lstStyle/>
                    <a:p>
                      <a:pPr algn="r" fontAlgn="b"/>
                      <a:r>
                        <a:rPr lang="en-US" sz="10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NIKE1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Nike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Runners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$79.95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0799">
                <a:tc>
                  <a:txBody>
                    <a:bodyPr/>
                    <a:lstStyle/>
                    <a:p>
                      <a:pPr algn="r" fontAlgn="b"/>
                      <a:r>
                        <a:rPr lang="en-US" sz="10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Kneehighs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0799">
                <a:tc>
                  <a:txBody>
                    <a:bodyPr/>
                    <a:lstStyle/>
                    <a:p>
                      <a:pPr algn="r" fontAlgn="b"/>
                      <a:r>
                        <a:rPr lang="en-US" sz="10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34234B</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Franks, George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Belts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BELT1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41" Belt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$16.95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4554">
                <a:tc>
                  <a:txBody>
                    <a:bodyPr/>
                    <a:lstStyle/>
                    <a:p>
                      <a:pPr algn="r" fontAlgn="b"/>
                      <a:r>
                        <a:rPr lang="en-US" sz="10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23327Q</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Smith, Jon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ADID8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Adidas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Supersport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$68.99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0799">
                <a:tc>
                  <a:txBody>
                    <a:bodyPr/>
                    <a:lstStyle/>
                    <a:p>
                      <a:pPr algn="r" fontAlgn="b"/>
                      <a:r>
                        <a:rPr lang="en-US" sz="1000" b="0" i="0" u="none" strike="noStrike" dirty="0">
                          <a:solidFill>
                            <a:srgbClr val="000000"/>
                          </a:solidFill>
                          <a:effectLst/>
                          <a:latin typeface="Calibri" panose="020F0502020204030204" pitchFamily="34" charset="0"/>
                        </a:rPr>
                        <a:t>2/2/12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Anglehighs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$6.98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0799">
                <a:tc>
                  <a:txBody>
                    <a:bodyPr/>
                    <a:lstStyle/>
                    <a:p>
                      <a:pPr algn="r" fontAlgn="b"/>
                      <a:r>
                        <a:rPr lang="en-US" sz="10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KEEN7</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Desert Walker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$82.98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4554">
                <a:tc>
                  <a:txBody>
                    <a:bodyPr/>
                    <a:lstStyle/>
                    <a:p>
                      <a:pPr algn="r" fontAlgn="b"/>
                      <a:r>
                        <a:rPr lang="en-US" sz="10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KEEN8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Night Runner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$69.98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0799">
                <a:tc>
                  <a:txBody>
                    <a:bodyPr/>
                    <a:lstStyle/>
                    <a:p>
                      <a:pPr algn="r" fontAlgn="b"/>
                      <a:r>
                        <a:rPr lang="en-US" sz="10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67657T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Geld, Reginald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5</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Ties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TIE8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Yellow Polkadot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$22.79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4554">
                <a:tc>
                  <a:txBody>
                    <a:bodyPr/>
                    <a:lstStyle/>
                    <a:p>
                      <a:pPr algn="r" fontAlgn="b"/>
                      <a:r>
                        <a:rPr lang="en-US" sz="10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34543A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Turner, Rod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6</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CHMP3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Champion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Athletic 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Rectangle 3"/>
          <p:cNvSpPr/>
          <p:nvPr/>
        </p:nvSpPr>
        <p:spPr>
          <a:xfrm>
            <a:off x="8792308" y="2083296"/>
            <a:ext cx="986692" cy="3204508"/>
          </a:xfrm>
          <a:prstGeom prst="rect">
            <a:avLst/>
          </a:prstGeom>
          <a:solidFill>
            <a:schemeClr val="accent2">
              <a:lumMod val="60000"/>
              <a:lumOff val="40000"/>
              <a:alpha val="24000"/>
            </a:schemeClr>
          </a:solidFill>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sz="2200" dirty="0"/>
          </a:p>
        </p:txBody>
      </p:sp>
      <p:sp>
        <p:nvSpPr>
          <p:cNvPr id="6" name="Content Placeholder 1"/>
          <p:cNvSpPr txBox="1">
            <a:spLocks/>
          </p:cNvSpPr>
          <p:nvPr/>
        </p:nvSpPr>
        <p:spPr bwMode="auto">
          <a:xfrm>
            <a:off x="1961174" y="5356790"/>
            <a:ext cx="7180263" cy="1501211"/>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r>
              <a:rPr lang="en-US" sz="2200" dirty="0">
                <a:latin typeface="+mn-lt"/>
              </a:rPr>
              <a:t>Dimensions provide methods to group, organize, categorize, filter, and segment the data</a:t>
            </a:r>
          </a:p>
          <a:p>
            <a:r>
              <a:rPr lang="en-US" sz="2200" dirty="0">
                <a:latin typeface="+mn-lt"/>
              </a:rPr>
              <a:t>Measures give the quantities and amounts for analysis</a:t>
            </a:r>
          </a:p>
        </p:txBody>
      </p:sp>
      <p:sp>
        <p:nvSpPr>
          <p:cNvPr id="8" name="Content Placeholder 1"/>
          <p:cNvSpPr txBox="1">
            <a:spLocks/>
          </p:cNvSpPr>
          <p:nvPr/>
        </p:nvSpPr>
        <p:spPr>
          <a:xfrm>
            <a:off x="1669143" y="1197428"/>
            <a:ext cx="0" cy="0"/>
          </a:xfrm>
        </p:spPr>
        <p:txBody>
          <a:bodyPr lIns="64008" tIns="32004" rIns="64008" bIns="32004"/>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endParaRPr lang="en-US" dirty="0"/>
          </a:p>
        </p:txBody>
      </p:sp>
      <p:sp>
        <p:nvSpPr>
          <p:cNvPr id="9" name="TextBox 8"/>
          <p:cNvSpPr txBox="1"/>
          <p:nvPr/>
        </p:nvSpPr>
        <p:spPr>
          <a:xfrm>
            <a:off x="1961174" y="1270001"/>
            <a:ext cx="7817827" cy="680186"/>
          </a:xfrm>
          <a:prstGeom prst="rect">
            <a:avLst/>
          </a:prstGeom>
          <a:noFill/>
        </p:spPr>
        <p:txBody>
          <a:bodyPr wrap="square" lIns="64008" tIns="32004" rIns="64008" bIns="32004" rtlCol="0">
            <a:spAutoFit/>
          </a:bodyPr>
          <a:lstStyle/>
          <a:p>
            <a:r>
              <a:rPr lang="en-US" sz="2000" dirty="0">
                <a:latin typeface="+mj-lt"/>
              </a:rPr>
              <a:t>For a data set that works well in both Excel and Tableau, create a single table that contains all the attributes and measures to analyze…</a:t>
            </a:r>
          </a:p>
        </p:txBody>
      </p:sp>
      <p:sp>
        <p:nvSpPr>
          <p:cNvPr id="11" name="Title 1">
            <a:extLst>
              <a:ext uri="{FF2B5EF4-FFF2-40B4-BE49-F238E27FC236}">
                <a16:creationId xmlns:a16="http://schemas.microsoft.com/office/drawing/2014/main" id="{B51F8039-7C2C-452F-B355-46289D893F9D}"/>
              </a:ext>
            </a:extLst>
          </p:cNvPr>
          <p:cNvSpPr>
            <a:spLocks noGrp="1"/>
          </p:cNvSpPr>
          <p:nvPr>
            <p:ph type="title"/>
          </p:nvPr>
        </p:nvSpPr>
        <p:spPr>
          <a:xfrm>
            <a:off x="1969493" y="501096"/>
            <a:ext cx="8277820" cy="461665"/>
          </a:xfrm>
        </p:spPr>
        <p:txBody>
          <a:bodyPr>
            <a:noAutofit/>
          </a:bodyPr>
          <a:lstStyle/>
          <a:p>
            <a:r>
              <a:rPr lang="en-US" b="1" dirty="0">
                <a:solidFill>
                  <a:srgbClr val="7030A0"/>
                </a:solidFill>
                <a:latin typeface="Georgia" panose="02040502050405020303" pitchFamily="18" charset="0"/>
              </a:rPr>
              <a:t>Let’s simplify</a:t>
            </a:r>
          </a:p>
        </p:txBody>
      </p:sp>
    </p:spTree>
    <p:extLst>
      <p:ext uri="{BB962C8B-B14F-4D97-AF65-F5344CB8AC3E}">
        <p14:creationId xmlns:p14="http://schemas.microsoft.com/office/powerpoint/2010/main" val="4186433617"/>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3" name="Table 2"/>
          <p:cNvGraphicFramePr>
            <a:graphicFrameLocks noGrp="1"/>
          </p:cNvGraphicFramePr>
          <p:nvPr/>
        </p:nvGraphicFramePr>
        <p:xfrm>
          <a:off x="2156559" y="2006850"/>
          <a:ext cx="6286501" cy="3472011"/>
        </p:xfrm>
        <a:graphic>
          <a:graphicData uri="http://schemas.openxmlformats.org/drawingml/2006/table">
            <a:tbl>
              <a:tblPr/>
              <a:tblGrid>
                <a:gridCol w="384398">
                  <a:extLst>
                    <a:ext uri="{9D8B030D-6E8A-4147-A177-3AD203B41FA5}">
                      <a16:colId xmlns:a16="http://schemas.microsoft.com/office/drawing/2014/main" val="20000"/>
                    </a:ext>
                  </a:extLst>
                </a:gridCol>
                <a:gridCol w="544563">
                  <a:extLst>
                    <a:ext uri="{9D8B030D-6E8A-4147-A177-3AD203B41FA5}">
                      <a16:colId xmlns:a16="http://schemas.microsoft.com/office/drawing/2014/main" val="20001"/>
                    </a:ext>
                  </a:extLst>
                </a:gridCol>
                <a:gridCol w="704729">
                  <a:extLst>
                    <a:ext uri="{9D8B030D-6E8A-4147-A177-3AD203B41FA5}">
                      <a16:colId xmlns:a16="http://schemas.microsoft.com/office/drawing/2014/main" val="20002"/>
                    </a:ext>
                  </a:extLst>
                </a:gridCol>
                <a:gridCol w="360373">
                  <a:extLst>
                    <a:ext uri="{9D8B030D-6E8A-4147-A177-3AD203B41FA5}">
                      <a16:colId xmlns:a16="http://schemas.microsoft.com/office/drawing/2014/main" val="20003"/>
                    </a:ext>
                  </a:extLst>
                </a:gridCol>
                <a:gridCol w="432447">
                  <a:extLst>
                    <a:ext uri="{9D8B030D-6E8A-4147-A177-3AD203B41FA5}">
                      <a16:colId xmlns:a16="http://schemas.microsoft.com/office/drawing/2014/main" val="20004"/>
                    </a:ext>
                  </a:extLst>
                </a:gridCol>
                <a:gridCol w="472488">
                  <a:extLst>
                    <a:ext uri="{9D8B030D-6E8A-4147-A177-3AD203B41FA5}">
                      <a16:colId xmlns:a16="http://schemas.microsoft.com/office/drawing/2014/main" val="20005"/>
                    </a:ext>
                  </a:extLst>
                </a:gridCol>
                <a:gridCol w="784812">
                  <a:extLst>
                    <a:ext uri="{9D8B030D-6E8A-4147-A177-3AD203B41FA5}">
                      <a16:colId xmlns:a16="http://schemas.microsoft.com/office/drawing/2014/main" val="20006"/>
                    </a:ext>
                  </a:extLst>
                </a:gridCol>
                <a:gridCol w="720745">
                  <a:extLst>
                    <a:ext uri="{9D8B030D-6E8A-4147-A177-3AD203B41FA5}">
                      <a16:colId xmlns:a16="http://schemas.microsoft.com/office/drawing/2014/main" val="20007"/>
                    </a:ext>
                  </a:extLst>
                </a:gridCol>
                <a:gridCol w="392405">
                  <a:extLst>
                    <a:ext uri="{9D8B030D-6E8A-4147-A177-3AD203B41FA5}">
                      <a16:colId xmlns:a16="http://schemas.microsoft.com/office/drawing/2014/main" val="20008"/>
                    </a:ext>
                  </a:extLst>
                </a:gridCol>
                <a:gridCol w="672696">
                  <a:extLst>
                    <a:ext uri="{9D8B030D-6E8A-4147-A177-3AD203B41FA5}">
                      <a16:colId xmlns:a16="http://schemas.microsoft.com/office/drawing/2014/main" val="20009"/>
                    </a:ext>
                  </a:extLst>
                </a:gridCol>
                <a:gridCol w="432447">
                  <a:extLst>
                    <a:ext uri="{9D8B030D-6E8A-4147-A177-3AD203B41FA5}">
                      <a16:colId xmlns:a16="http://schemas.microsoft.com/office/drawing/2014/main" val="20010"/>
                    </a:ext>
                  </a:extLst>
                </a:gridCol>
                <a:gridCol w="384398">
                  <a:extLst>
                    <a:ext uri="{9D8B030D-6E8A-4147-A177-3AD203B41FA5}">
                      <a16:colId xmlns:a16="http://schemas.microsoft.com/office/drawing/2014/main" val="20011"/>
                    </a:ext>
                  </a:extLst>
                </a:gridCol>
              </a:tblGrid>
              <a:tr h="368001">
                <a:tc>
                  <a:txBody>
                    <a:bodyPr/>
                    <a:lstStyle/>
                    <a:p>
                      <a:pPr algn="l" fontAlgn="b"/>
                      <a:r>
                        <a:rPr lang="en-US" sz="1100" b="0" i="0" u="none" strike="noStrike" dirty="0">
                          <a:solidFill>
                            <a:srgbClr val="000000"/>
                          </a:solidFill>
                          <a:effectLst/>
                          <a:latin typeface="Calibri" panose="020F0502020204030204" pitchFamily="34" charset="0"/>
                        </a:rPr>
                        <a:t>Date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CustomerID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CustomerName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OrderID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Category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ProductName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AgentID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AgentName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Price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Quantity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311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Nike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Runners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$79.95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23094A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Byers, Alotta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Kneehighs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311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34234B</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Franks, George</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BELT1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41" Belt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$16.95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3111">
                <a:tc>
                  <a:txBody>
                    <a:bodyPr/>
                    <a:lstStyle/>
                    <a:p>
                      <a:pPr algn="r" fontAlgn="b"/>
                      <a:r>
                        <a:rPr lang="en-US" sz="1100" b="0" i="0" u="none" strike="noStrike" dirty="0">
                          <a:solidFill>
                            <a:srgbClr val="000000"/>
                          </a:solidFill>
                          <a:effectLst/>
                          <a:latin typeface="Calibri" panose="020F0502020204030204" pitchFamily="34" charset="0"/>
                        </a:rPr>
                        <a:t>2/1/12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23327Q</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Smith, Jon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Shoes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Adidas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Supersport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Pay, Freda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$68.99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3111">
                <a:tc>
                  <a:txBody>
                    <a:bodyPr/>
                    <a:lstStyle/>
                    <a:p>
                      <a:pPr algn="r" fontAlgn="b"/>
                      <a:r>
                        <a:rPr lang="en-US" sz="1100" b="0" i="0" u="none" strike="noStrike" dirty="0">
                          <a:solidFill>
                            <a:srgbClr val="000000"/>
                          </a:solidFill>
                          <a:effectLst/>
                          <a:latin typeface="Calibri" panose="020F0502020204030204" pitchFamily="34" charset="0"/>
                        </a:rPr>
                        <a:t>2/2/12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Socks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Fruit of the Loom</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Anglehighs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Merkle,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311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KEEN7</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Desert Walker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Merkle</a:t>
                      </a:r>
                      <a:r>
                        <a:rPr lang="en-US" sz="1100" b="0" i="0" u="none" strike="noStrike" dirty="0">
                          <a:solidFill>
                            <a:srgbClr val="000000"/>
                          </a:solidFill>
                          <a:effectLst/>
                          <a:latin typeface="Calibri" panose="020F0502020204030204" pitchFamily="34" charset="0"/>
                        </a:rPr>
                        <a:t>,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$82.98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311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34634A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Fields, Mary</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Sandals</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Keen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Night Runner</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Merkle</a:t>
                      </a:r>
                      <a:r>
                        <a:rPr lang="en-US" sz="1100" b="0" i="0" u="none" strike="noStrike" dirty="0">
                          <a:solidFill>
                            <a:srgbClr val="000000"/>
                          </a:solidFill>
                          <a:effectLst/>
                          <a:latin typeface="Calibri" panose="020F0502020204030204" pitchFamily="34" charset="0"/>
                        </a:rPr>
                        <a:t>, Fred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311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67657T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Geld, Reginald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100" b="0" i="0" u="none" strike="noStrike" dirty="0">
                          <a:solidFill>
                            <a:srgbClr val="000000"/>
                          </a:solidFill>
                          <a:effectLst/>
                          <a:latin typeface="Calibri" panose="020F0502020204030204" pitchFamily="34" charset="0"/>
                        </a:rPr>
                        <a:t>TIE8</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Housebrand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Yellow Polkadot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100" b="0" i="0" u="none" strike="noStrike" dirty="0">
                          <a:solidFill>
                            <a:srgbClr val="000000"/>
                          </a:solidFill>
                          <a:effectLst/>
                          <a:latin typeface="Calibri" panose="020F0502020204030204" pitchFamily="34" charset="0"/>
                        </a:rPr>
                        <a:t>$22.79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3111">
                <a:tc>
                  <a:txBody>
                    <a:bodyPr/>
                    <a:lstStyle/>
                    <a:p>
                      <a:pPr algn="r" fontAlgn="b"/>
                      <a:r>
                        <a:rPr lang="en-US" sz="1100" b="0" i="0" u="none" strike="noStrike" dirty="0">
                          <a:solidFill>
                            <a:srgbClr val="000000"/>
                          </a:solidFill>
                          <a:effectLst/>
                          <a:latin typeface="Calibri" panose="020F0502020204030204" pitchFamily="34" charset="0"/>
                        </a:rPr>
                        <a:t>2/3/12</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34543A</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Turner, Rod</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100" b="0" i="0" u="none" strike="noStrike" dirty="0">
                          <a:solidFill>
                            <a:srgbClr val="000000"/>
                          </a:solidFill>
                          <a:effectLst/>
                          <a:latin typeface="Calibri" panose="020F0502020204030204" pitchFamily="34" charset="0"/>
                        </a:rPr>
                        <a:t>CHMP3</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Champion</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Athletic Sport</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101</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100" b="0" i="0" u="none" strike="noStrike" dirty="0">
                          <a:solidFill>
                            <a:srgbClr val="000000"/>
                          </a:solidFill>
                          <a:effectLst/>
                          <a:latin typeface="Calibri" panose="020F0502020204030204" pitchFamily="34" charset="0"/>
                        </a:rPr>
                        <a:t>$7.98 </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208" marR="7208" marT="9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Content Placeholder 1"/>
          <p:cNvSpPr txBox="1">
            <a:spLocks/>
          </p:cNvSpPr>
          <p:nvPr/>
        </p:nvSpPr>
        <p:spPr bwMode="auto">
          <a:xfrm>
            <a:off x="2156559" y="5535524"/>
            <a:ext cx="7278077" cy="1143000"/>
          </a:xfrm>
          <a:prstGeom prst="rect">
            <a:avLst/>
          </a:prstGeom>
          <a:noFill/>
          <a:ln w="9525">
            <a:noFill/>
            <a:miter lim="800000"/>
            <a:headEnd/>
            <a:tailEnd/>
          </a:ln>
          <a:effectLst/>
        </p:spPr>
        <p:txBody>
          <a:bodyPr vert="horz" wrap="square" lIns="76810" tIns="38405" rIns="76810" bIns="38405"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r>
              <a:rPr lang="en-US" sz="1800" dirty="0">
                <a:latin typeface="Merriweather Light"/>
              </a:rPr>
              <a:t>Sometimes data is not available, or not applicable</a:t>
            </a:r>
          </a:p>
          <a:p>
            <a:r>
              <a:rPr lang="en-US" sz="1800" dirty="0">
                <a:latin typeface="Merriweather Light"/>
              </a:rPr>
              <a:t>Use (UNK) to mark when </a:t>
            </a:r>
          </a:p>
          <a:p>
            <a:r>
              <a:rPr lang="en-US" sz="1800" dirty="0">
                <a:latin typeface="Merriweather Light"/>
              </a:rPr>
              <a:t>or (N/A) in attribute fields, if applicable</a:t>
            </a:r>
          </a:p>
        </p:txBody>
      </p:sp>
      <p:sp>
        <p:nvSpPr>
          <p:cNvPr id="10" name="Content Placeholder 1"/>
          <p:cNvSpPr txBox="1">
            <a:spLocks/>
          </p:cNvSpPr>
          <p:nvPr/>
        </p:nvSpPr>
        <p:spPr>
          <a:xfrm>
            <a:off x="1669143" y="1197428"/>
            <a:ext cx="0" cy="0"/>
          </a:xfrm>
        </p:spPr>
        <p:txBody>
          <a:bodyPr lIns="64008" tIns="32004" rIns="64008" bIns="32004"/>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endParaRPr lang="en-US" dirty="0"/>
          </a:p>
          <a:p>
            <a:endParaRPr lang="en-US" dirty="0"/>
          </a:p>
          <a:p>
            <a:endParaRPr lang="en-US" dirty="0"/>
          </a:p>
          <a:p>
            <a:endParaRPr lang="en-US" dirty="0"/>
          </a:p>
          <a:p>
            <a:pPr marL="0" indent="0">
              <a:buNone/>
            </a:pPr>
            <a:endParaRPr lang="en-US" dirty="0"/>
          </a:p>
          <a:p>
            <a:pPr marL="0" indent="0">
              <a:buNone/>
            </a:pPr>
            <a:endParaRPr lang="en-US" dirty="0"/>
          </a:p>
        </p:txBody>
      </p:sp>
      <p:sp>
        <p:nvSpPr>
          <p:cNvPr id="7" name="TextBox 6"/>
          <p:cNvSpPr txBox="1"/>
          <p:nvPr/>
        </p:nvSpPr>
        <p:spPr>
          <a:xfrm>
            <a:off x="1961174" y="1270001"/>
            <a:ext cx="7817827" cy="680186"/>
          </a:xfrm>
          <a:prstGeom prst="rect">
            <a:avLst/>
          </a:prstGeom>
          <a:noFill/>
        </p:spPr>
        <p:txBody>
          <a:bodyPr wrap="square" lIns="64008" tIns="32004" rIns="64008" bIns="32004" rtlCol="0">
            <a:spAutoFit/>
          </a:bodyPr>
          <a:lstStyle/>
          <a:p>
            <a:r>
              <a:rPr lang="en-US" sz="2000" dirty="0">
                <a:latin typeface="+mj-lt"/>
              </a:rPr>
              <a:t>For a data set that works well in both Excel and Tableau, create a single table that contains all the attributes and measures to analyze…</a:t>
            </a:r>
          </a:p>
        </p:txBody>
      </p:sp>
      <p:sp>
        <p:nvSpPr>
          <p:cNvPr id="11" name="Title 1">
            <a:extLst>
              <a:ext uri="{FF2B5EF4-FFF2-40B4-BE49-F238E27FC236}">
                <a16:creationId xmlns:a16="http://schemas.microsoft.com/office/drawing/2014/main" id="{6BBF93E4-F045-4828-BEAA-2D1FAFC196CC}"/>
              </a:ext>
            </a:extLst>
          </p:cNvPr>
          <p:cNvSpPr>
            <a:spLocks noGrp="1"/>
          </p:cNvSpPr>
          <p:nvPr>
            <p:ph type="title"/>
          </p:nvPr>
        </p:nvSpPr>
        <p:spPr>
          <a:xfrm>
            <a:off x="1969493" y="501096"/>
            <a:ext cx="8277820" cy="461665"/>
          </a:xfrm>
        </p:spPr>
        <p:txBody>
          <a:bodyPr>
            <a:noAutofit/>
          </a:bodyPr>
          <a:lstStyle/>
          <a:p>
            <a:r>
              <a:rPr lang="en-US" b="1" dirty="0">
                <a:solidFill>
                  <a:srgbClr val="7030A0"/>
                </a:solidFill>
                <a:latin typeface="Georgia" panose="02040502050405020303" pitchFamily="18" charset="0"/>
              </a:rPr>
              <a:t>Let’s simplify</a:t>
            </a:r>
          </a:p>
        </p:txBody>
      </p:sp>
    </p:spTree>
    <p:extLst>
      <p:ext uri="{BB962C8B-B14F-4D97-AF65-F5344CB8AC3E}">
        <p14:creationId xmlns:p14="http://schemas.microsoft.com/office/powerpoint/2010/main" val="1932744592"/>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3D84-3C9D-445A-A243-90C9624DFDE3}"/>
              </a:ext>
            </a:extLst>
          </p:cNvPr>
          <p:cNvSpPr>
            <a:spLocks noGrp="1"/>
          </p:cNvSpPr>
          <p:nvPr>
            <p:ph type="title"/>
          </p:nvPr>
        </p:nvSpPr>
        <p:spPr/>
        <p:txBody>
          <a:bodyPr/>
          <a:lstStyle/>
          <a:p>
            <a:r>
              <a:rPr lang="en-US" b="1" dirty="0">
                <a:solidFill>
                  <a:srgbClr val="7030A0"/>
                </a:solidFill>
                <a:latin typeface="Georgia" panose="02040502050405020303" pitchFamily="18" charset="0"/>
              </a:rPr>
              <a:t>Data Classification</a:t>
            </a:r>
          </a:p>
        </p:txBody>
      </p:sp>
      <p:sp>
        <p:nvSpPr>
          <p:cNvPr id="3" name="Content Placeholder 2">
            <a:extLst>
              <a:ext uri="{FF2B5EF4-FFF2-40B4-BE49-F238E27FC236}">
                <a16:creationId xmlns:a16="http://schemas.microsoft.com/office/drawing/2014/main" id="{90E5D306-8F8C-4DD1-B45F-78B448D65D15}"/>
              </a:ext>
            </a:extLst>
          </p:cNvPr>
          <p:cNvSpPr>
            <a:spLocks noGrp="1"/>
          </p:cNvSpPr>
          <p:nvPr>
            <p:ph idx="1"/>
          </p:nvPr>
        </p:nvSpPr>
        <p:spPr/>
        <p:txBody>
          <a:bodyPr>
            <a:normAutofit fontScale="77500" lnSpcReduction="20000"/>
          </a:bodyPr>
          <a:lstStyle/>
          <a:p>
            <a:pPr marL="0" indent="0">
              <a:buNone/>
            </a:pPr>
            <a:r>
              <a:rPr lang="en-US" b="1" dirty="0"/>
              <a:t>Categorial or Numerical &amp; Measurement Scales</a:t>
            </a:r>
          </a:p>
          <a:p>
            <a:pPr marL="0" indent="0">
              <a:buNone/>
            </a:pPr>
            <a:endParaRPr lang="en-US" dirty="0"/>
          </a:p>
          <a:p>
            <a:r>
              <a:rPr lang="en-US" dirty="0"/>
              <a:t>Categorical</a:t>
            </a:r>
          </a:p>
          <a:p>
            <a:pPr lvl="1"/>
            <a:r>
              <a:rPr lang="en-US" dirty="0"/>
              <a:t>Nominal (no specific order of categorical grouping e.g. gender, race, etc.)</a:t>
            </a:r>
          </a:p>
          <a:p>
            <a:pPr lvl="1"/>
            <a:r>
              <a:rPr lang="en-US" dirty="0"/>
              <a:t>Ordinal (specific order e.g. Likert scale)</a:t>
            </a:r>
          </a:p>
          <a:p>
            <a:r>
              <a:rPr lang="en-US" dirty="0"/>
              <a:t>Numerical (can be discrete or continuous)</a:t>
            </a:r>
          </a:p>
          <a:p>
            <a:pPr lvl="1"/>
            <a:r>
              <a:rPr lang="en-US" dirty="0"/>
              <a:t>Interval (no true zero…can be negative e.g. climate temperature) </a:t>
            </a:r>
          </a:p>
          <a:p>
            <a:pPr lvl="1"/>
            <a:r>
              <a:rPr lang="en-US" dirty="0"/>
              <a:t>Ratio (never goes below zero e.g. weight, body temperature)</a:t>
            </a:r>
          </a:p>
          <a:p>
            <a:pPr marL="457200" lvl="1" indent="0">
              <a:buNone/>
            </a:pPr>
            <a:endParaRPr lang="en-US" dirty="0"/>
          </a:p>
          <a:p>
            <a:r>
              <a:rPr lang="en-US" dirty="0"/>
              <a:t>Discrete means the countable number of values between any two values e.g.</a:t>
            </a:r>
          </a:p>
          <a:p>
            <a:pPr lvl="1"/>
            <a:r>
              <a:rPr lang="en-US" dirty="0"/>
              <a:t>Number of members in a family</a:t>
            </a:r>
          </a:p>
          <a:p>
            <a:pPr lvl="1"/>
            <a:r>
              <a:rPr lang="en-US" dirty="0"/>
              <a:t>Basketball goals TCU scored and beat OU</a:t>
            </a:r>
          </a:p>
          <a:p>
            <a:r>
              <a:rPr lang="en-US" dirty="0"/>
              <a:t>Continuous (decimal precision) e.g.</a:t>
            </a:r>
          </a:p>
          <a:p>
            <a:pPr lvl="1"/>
            <a:r>
              <a:rPr lang="en-US" dirty="0"/>
              <a:t>Height or weight of a person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14512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math sketch"/>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38000"/>
                    </a14:imgEffect>
                    <a14:imgEffect>
                      <a14:brightnessContrast contrast="27000"/>
                    </a14:imgEffect>
                  </a14:imgLayer>
                </a14:imgProps>
              </a:ext>
              <a:ext uri="{28A0092B-C50C-407E-A947-70E740481C1C}">
                <a14:useLocalDpi xmlns:a14="http://schemas.microsoft.com/office/drawing/2010/main" val="0"/>
              </a:ext>
            </a:extLst>
          </a:blip>
          <a:srcRect r="2145"/>
          <a:stretch/>
        </p:blipFill>
        <p:spPr bwMode="auto">
          <a:xfrm flipH="1">
            <a:off x="739229" y="2588346"/>
            <a:ext cx="2869040" cy="23089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03635" y="2967336"/>
            <a:ext cx="184731" cy="923330"/>
          </a:xfrm>
          <a:prstGeom prst="rect">
            <a:avLst/>
          </a:prstGeom>
          <a:noFill/>
        </p:spPr>
        <p:txBody>
          <a:bodyPr wrap="none" lIns="91440" tIns="45720" rIns="91440" bIns="45720">
            <a:spAutoFit/>
          </a:bodyPr>
          <a:lstStyle/>
          <a:p>
            <a:pPr algn="ctr"/>
            <a:endParaRPr lang="en-US" sz="5400" b="1" dirty="0">
              <a:ln w="9525">
                <a:solidFill>
                  <a:schemeClr val="bg1"/>
                </a:solidFill>
                <a:prstDash val="solid"/>
              </a:ln>
              <a:effectLst>
                <a:outerShdw blurRad="12700" dist="38100" dir="2700000" algn="tl" rotWithShape="0">
                  <a:schemeClr val="bg1">
                    <a:lumMod val="50000"/>
                  </a:schemeClr>
                </a:outerShdw>
              </a:effectLst>
              <a:latin typeface="Bauhaus 93" panose="04030905020B02020C02" pitchFamily="82" charset="0"/>
            </a:endParaRPr>
          </a:p>
        </p:txBody>
      </p:sp>
      <p:grpSp>
        <p:nvGrpSpPr>
          <p:cNvPr id="20" name="Group 19"/>
          <p:cNvGrpSpPr/>
          <p:nvPr/>
        </p:nvGrpSpPr>
        <p:grpSpPr>
          <a:xfrm>
            <a:off x="7952648" y="2033758"/>
            <a:ext cx="3454093" cy="3839968"/>
            <a:chOff x="7602149" y="1148108"/>
            <a:chExt cx="4143375" cy="4595057"/>
          </a:xfrm>
        </p:grpSpPr>
        <p:pic>
          <p:nvPicPr>
            <p:cNvPr id="13322" name="Picture 10" descr="Image result for graph doodl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602149" y="1386425"/>
              <a:ext cx="4143375"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descr="Image result for stars doodle"/>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10730" t="59617" r="65531" b="17030"/>
            <a:stretch/>
          </p:blipFill>
          <p:spPr bwMode="auto">
            <a:xfrm>
              <a:off x="7725839" y="4820501"/>
              <a:ext cx="4953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stars doodle"/>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35612" t="41466" r="33533" b="36958"/>
            <a:stretch/>
          </p:blipFill>
          <p:spPr bwMode="auto">
            <a:xfrm>
              <a:off x="10760367" y="5020375"/>
              <a:ext cx="634884" cy="5323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stars doodle"/>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71743" t="68134" r="8434" b="14922"/>
            <a:stretch/>
          </p:blipFill>
          <p:spPr bwMode="auto">
            <a:xfrm>
              <a:off x="10667851" y="1414264"/>
              <a:ext cx="524258" cy="53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stars doodle"/>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l="9578" t="18437" r="59273" b="56841"/>
            <a:stretch/>
          </p:blipFill>
          <p:spPr bwMode="auto">
            <a:xfrm>
              <a:off x="7876958" y="1414264"/>
              <a:ext cx="688361" cy="655053"/>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Image result for doodle 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788429" y="1508787"/>
              <a:ext cx="3770814" cy="37708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stars doodle"/>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71743" t="68134" r="8434" b="14922"/>
            <a:stretch/>
          </p:blipFill>
          <p:spPr bwMode="auto">
            <a:xfrm rot="19864041">
              <a:off x="9096321" y="5205885"/>
              <a:ext cx="524258" cy="5372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result for stars doodle"/>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35612" t="41466" r="33533" b="36958"/>
            <a:stretch/>
          </p:blipFill>
          <p:spPr bwMode="auto">
            <a:xfrm rot="20382432">
              <a:off x="9080897" y="1148108"/>
              <a:ext cx="634884" cy="532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3476260" y="2332550"/>
            <a:ext cx="4339578" cy="2868957"/>
            <a:chOff x="4221444" y="1951544"/>
            <a:chExt cx="4339578" cy="2868957"/>
          </a:xfrm>
        </p:grpSpPr>
        <p:pic>
          <p:nvPicPr>
            <p:cNvPr id="13324" name="Picture 12" descr="Image result for funnel carto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120885" y="2318257"/>
              <a:ext cx="2847975" cy="21145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urved Connector 5"/>
            <p:cNvCxnSpPr/>
            <p:nvPr/>
          </p:nvCxnSpPr>
          <p:spPr>
            <a:xfrm>
              <a:off x="4509988" y="2069317"/>
              <a:ext cx="791328" cy="343683"/>
            </a:xfrm>
            <a:prstGeom prst="curvedConnector3">
              <a:avLst>
                <a:gd name="adj1" fmla="val 50000"/>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3" name="Curved Connector 22"/>
            <p:cNvCxnSpPr/>
            <p:nvPr/>
          </p:nvCxnSpPr>
          <p:spPr>
            <a:xfrm flipV="1">
              <a:off x="4519732" y="4531615"/>
              <a:ext cx="804544" cy="288886"/>
            </a:xfrm>
            <a:prstGeom prst="curvedConnector3">
              <a:avLst>
                <a:gd name="adj1" fmla="val 50000"/>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7" name="Curved Connector 26"/>
            <p:cNvCxnSpPr/>
            <p:nvPr/>
          </p:nvCxnSpPr>
          <p:spPr>
            <a:xfrm>
              <a:off x="4221444" y="2967335"/>
              <a:ext cx="1008135" cy="108487"/>
            </a:xfrm>
            <a:prstGeom prst="curvedConnector3">
              <a:avLst>
                <a:gd name="adj1" fmla="val 50000"/>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9" name="Curved Connector 28"/>
            <p:cNvCxnSpPr/>
            <p:nvPr/>
          </p:nvCxnSpPr>
          <p:spPr>
            <a:xfrm flipV="1">
              <a:off x="4509988" y="3778559"/>
              <a:ext cx="715031" cy="112107"/>
            </a:xfrm>
            <a:prstGeom prst="curvedConnector3">
              <a:avLst>
                <a:gd name="adj1" fmla="val 50000"/>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22" name="Freeform 21"/>
            <p:cNvSpPr/>
            <p:nvPr/>
          </p:nvSpPr>
          <p:spPr>
            <a:xfrm>
              <a:off x="7670800" y="3238463"/>
              <a:ext cx="889000" cy="127037"/>
            </a:xfrm>
            <a:custGeom>
              <a:avLst/>
              <a:gdLst>
                <a:gd name="connsiteX0" fmla="*/ 0 w 889000"/>
                <a:gd name="connsiteY0" fmla="*/ 127037 h 127037"/>
                <a:gd name="connsiteX1" fmla="*/ 177800 w 889000"/>
                <a:gd name="connsiteY1" fmla="*/ 12737 h 127037"/>
                <a:gd name="connsiteX2" fmla="*/ 355600 w 889000"/>
                <a:gd name="connsiteY2" fmla="*/ 88937 h 127037"/>
                <a:gd name="connsiteX3" fmla="*/ 533400 w 889000"/>
                <a:gd name="connsiteY3" fmla="*/ 37 h 127037"/>
                <a:gd name="connsiteX4" fmla="*/ 762000 w 889000"/>
                <a:gd name="connsiteY4" fmla="*/ 101637 h 127037"/>
                <a:gd name="connsiteX5" fmla="*/ 889000 w 889000"/>
                <a:gd name="connsiteY5" fmla="*/ 12737 h 1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00" h="127037">
                  <a:moveTo>
                    <a:pt x="0" y="127037"/>
                  </a:moveTo>
                  <a:cubicBezTo>
                    <a:pt x="59266" y="73062"/>
                    <a:pt x="118533" y="19087"/>
                    <a:pt x="177800" y="12737"/>
                  </a:cubicBezTo>
                  <a:cubicBezTo>
                    <a:pt x="237067" y="6387"/>
                    <a:pt x="296333" y="91054"/>
                    <a:pt x="355600" y="88937"/>
                  </a:cubicBezTo>
                  <a:cubicBezTo>
                    <a:pt x="414867" y="86820"/>
                    <a:pt x="465667" y="-2080"/>
                    <a:pt x="533400" y="37"/>
                  </a:cubicBezTo>
                  <a:cubicBezTo>
                    <a:pt x="601133" y="2154"/>
                    <a:pt x="702733" y="99520"/>
                    <a:pt x="762000" y="101637"/>
                  </a:cubicBezTo>
                  <a:cubicBezTo>
                    <a:pt x="821267" y="103754"/>
                    <a:pt x="855133" y="58245"/>
                    <a:pt x="889000" y="12737"/>
                  </a:cubicBez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35" name="Freeform 34"/>
            <p:cNvSpPr/>
            <p:nvPr/>
          </p:nvSpPr>
          <p:spPr>
            <a:xfrm>
              <a:off x="7672022" y="3416300"/>
              <a:ext cx="889000" cy="113749"/>
            </a:xfrm>
            <a:custGeom>
              <a:avLst/>
              <a:gdLst>
                <a:gd name="connsiteX0" fmla="*/ 0 w 889000"/>
                <a:gd name="connsiteY0" fmla="*/ 127037 h 127037"/>
                <a:gd name="connsiteX1" fmla="*/ 177800 w 889000"/>
                <a:gd name="connsiteY1" fmla="*/ 12737 h 127037"/>
                <a:gd name="connsiteX2" fmla="*/ 355600 w 889000"/>
                <a:gd name="connsiteY2" fmla="*/ 88937 h 127037"/>
                <a:gd name="connsiteX3" fmla="*/ 533400 w 889000"/>
                <a:gd name="connsiteY3" fmla="*/ 37 h 127037"/>
                <a:gd name="connsiteX4" fmla="*/ 762000 w 889000"/>
                <a:gd name="connsiteY4" fmla="*/ 101637 h 127037"/>
                <a:gd name="connsiteX5" fmla="*/ 889000 w 889000"/>
                <a:gd name="connsiteY5" fmla="*/ 12737 h 1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00" h="127037">
                  <a:moveTo>
                    <a:pt x="0" y="127037"/>
                  </a:moveTo>
                  <a:cubicBezTo>
                    <a:pt x="59266" y="73062"/>
                    <a:pt x="118533" y="19087"/>
                    <a:pt x="177800" y="12737"/>
                  </a:cubicBezTo>
                  <a:cubicBezTo>
                    <a:pt x="237067" y="6387"/>
                    <a:pt x="296333" y="91054"/>
                    <a:pt x="355600" y="88937"/>
                  </a:cubicBezTo>
                  <a:cubicBezTo>
                    <a:pt x="414867" y="86820"/>
                    <a:pt x="465667" y="-2080"/>
                    <a:pt x="533400" y="37"/>
                  </a:cubicBezTo>
                  <a:cubicBezTo>
                    <a:pt x="601133" y="2154"/>
                    <a:pt x="702733" y="99520"/>
                    <a:pt x="762000" y="101637"/>
                  </a:cubicBezTo>
                  <a:cubicBezTo>
                    <a:pt x="821267" y="103754"/>
                    <a:pt x="855133" y="58245"/>
                    <a:pt x="889000" y="12737"/>
                  </a:cubicBez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45" name="Title 1"/>
            <p:cNvSpPr txBox="1">
              <a:spLocks/>
            </p:cNvSpPr>
            <p:nvPr/>
          </p:nvSpPr>
          <p:spPr>
            <a:xfrm>
              <a:off x="5494078" y="3139908"/>
              <a:ext cx="2388501" cy="57818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200" dirty="0">
                  <a:latin typeface="BentonSans Book"/>
                </a:rPr>
                <a:t>Tableau</a:t>
              </a:r>
            </a:p>
          </p:txBody>
        </p:sp>
      </p:grpSp>
      <p:sp>
        <p:nvSpPr>
          <p:cNvPr id="47" name="Title 1"/>
          <p:cNvSpPr txBox="1">
            <a:spLocks/>
          </p:cNvSpPr>
          <p:nvPr/>
        </p:nvSpPr>
        <p:spPr>
          <a:xfrm>
            <a:off x="1379838" y="205376"/>
            <a:ext cx="9262763" cy="1389248"/>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200" dirty="0">
                <a:latin typeface="BentonSans Book"/>
              </a:rPr>
              <a:t>“</a:t>
            </a:r>
            <a:r>
              <a:rPr lang="en-US" sz="3200" dirty="0">
                <a:solidFill>
                  <a:schemeClr val="tx1"/>
                </a:solidFill>
                <a:latin typeface="+mn-lt"/>
              </a:rPr>
              <a:t>There is no such thing as information overload. There is only bad design.”</a:t>
            </a:r>
          </a:p>
          <a:p>
            <a:pPr algn="r"/>
            <a:r>
              <a:rPr lang="en-US" sz="2600" dirty="0">
                <a:solidFill>
                  <a:schemeClr val="tx1"/>
                </a:solidFill>
                <a:latin typeface="+mn-lt"/>
              </a:rPr>
              <a:t>-Edward Tufte</a:t>
            </a:r>
            <a:endParaRPr lang="en-US" sz="2600" dirty="0">
              <a:latin typeface="+mn-lt"/>
            </a:endParaRPr>
          </a:p>
        </p:txBody>
      </p:sp>
      <p:sp>
        <p:nvSpPr>
          <p:cNvPr id="3" name="Rectangle 2">
            <a:extLst>
              <a:ext uri="{FF2B5EF4-FFF2-40B4-BE49-F238E27FC236}">
                <a16:creationId xmlns:a16="http://schemas.microsoft.com/office/drawing/2014/main" id="{ECD64F01-3272-47B0-8806-2E37222F5538}"/>
              </a:ext>
            </a:extLst>
          </p:cNvPr>
          <p:cNvSpPr/>
          <p:nvPr/>
        </p:nvSpPr>
        <p:spPr>
          <a:xfrm>
            <a:off x="681174" y="5811373"/>
            <a:ext cx="6882289" cy="923330"/>
          </a:xfrm>
          <a:prstGeom prst="rect">
            <a:avLst/>
          </a:prstGeom>
        </p:spPr>
        <p:txBody>
          <a:bodyPr wrap="square">
            <a:spAutoFit/>
          </a:bodyPr>
          <a:lstStyle/>
          <a:p>
            <a:r>
              <a:rPr lang="en-US" dirty="0">
                <a:latin typeface="+mj-lt"/>
              </a:rPr>
              <a:t>90% of surveyed professionals admit to having </a:t>
            </a:r>
            <a:br>
              <a:rPr lang="en-US" dirty="0">
                <a:latin typeface="+mj-lt"/>
              </a:rPr>
            </a:br>
            <a:r>
              <a:rPr lang="en-US" dirty="0">
                <a:latin typeface="+mj-lt"/>
              </a:rPr>
              <a:t>thrown away information without reading it.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F885C136-E572-4A10-8B0C-EDCFA360BAA4}"/>
              </a:ext>
            </a:extLst>
          </p:cNvPr>
          <p:cNvSpPr>
            <a:spLocks noGrp="1"/>
          </p:cNvSpPr>
          <p:nvPr>
            <p:ph type="sldNum" sz="quarter" idx="12"/>
          </p:nvPr>
        </p:nvSpPr>
        <p:spPr/>
        <p:txBody>
          <a:bodyPr/>
          <a:lstStyle/>
          <a:p>
            <a:fld id="{CE477A3A-57BA-4A2B-8B78-11EC62B35343}" type="slidenum">
              <a:rPr lang="en-US" smtClean="0"/>
              <a:t>27</a:t>
            </a:fld>
            <a:endParaRPr lang="en-US"/>
          </a:p>
        </p:txBody>
      </p:sp>
    </p:spTree>
    <p:extLst>
      <p:ext uri="{BB962C8B-B14F-4D97-AF65-F5344CB8AC3E}">
        <p14:creationId xmlns:p14="http://schemas.microsoft.com/office/powerpoint/2010/main" val="636250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DDB7-DC0E-43F7-8701-CEA91477E0B7}"/>
              </a:ext>
            </a:extLst>
          </p:cNvPr>
          <p:cNvSpPr>
            <a:spLocks noGrp="1"/>
          </p:cNvSpPr>
          <p:nvPr>
            <p:ph type="title"/>
          </p:nvPr>
        </p:nvSpPr>
        <p:spPr>
          <a:xfrm>
            <a:off x="6673756" y="568345"/>
            <a:ext cx="5030516" cy="1560716"/>
          </a:xfrm>
        </p:spPr>
        <p:txBody>
          <a:bodyPr>
            <a:normAutofit/>
          </a:bodyPr>
          <a:lstStyle/>
          <a:p>
            <a:r>
              <a:rPr lang="en-US" sz="4400" dirty="0"/>
              <a:t>The Facts</a:t>
            </a:r>
          </a:p>
        </p:txBody>
      </p:sp>
      <p:sp>
        <p:nvSpPr>
          <p:cNvPr id="3" name="Content Placeholder 2">
            <a:extLst>
              <a:ext uri="{FF2B5EF4-FFF2-40B4-BE49-F238E27FC236}">
                <a16:creationId xmlns:a16="http://schemas.microsoft.com/office/drawing/2014/main" id="{6A7CEA50-8033-4951-92EB-DF8447C1A663}"/>
              </a:ext>
            </a:extLst>
          </p:cNvPr>
          <p:cNvSpPr>
            <a:spLocks noGrp="1"/>
          </p:cNvSpPr>
          <p:nvPr>
            <p:ph idx="1"/>
          </p:nvPr>
        </p:nvSpPr>
        <p:spPr>
          <a:xfrm>
            <a:off x="7763534" y="1852876"/>
            <a:ext cx="4348128" cy="3661955"/>
          </a:xfrm>
        </p:spPr>
        <p:txBody>
          <a:bodyPr>
            <a:normAutofit/>
          </a:bodyPr>
          <a:lstStyle/>
          <a:p>
            <a:r>
              <a:rPr lang="en-US" sz="2400" dirty="0"/>
              <a:t>Bad graphs are everywhere</a:t>
            </a:r>
          </a:p>
          <a:p>
            <a:r>
              <a:rPr lang="en-US" sz="2400" dirty="0"/>
              <a:t>We are not naturally good at storytelling with data</a:t>
            </a:r>
          </a:p>
          <a:p>
            <a:r>
              <a:rPr lang="en-US" sz="2400" dirty="0"/>
              <a:t>There is a story in your data </a:t>
            </a:r>
          </a:p>
          <a:p>
            <a:endParaRPr lang="en-US" sz="2400" dirty="0"/>
          </a:p>
        </p:txBody>
      </p:sp>
      <p:pic>
        <p:nvPicPr>
          <p:cNvPr id="4" name="Picture 4" descr="Image result for storytelling png">
            <a:extLst>
              <a:ext uri="{FF2B5EF4-FFF2-40B4-BE49-F238E27FC236}">
                <a16:creationId xmlns:a16="http://schemas.microsoft.com/office/drawing/2014/main" id="{08009EDD-8556-4BF2-BFD5-7B0AE4F18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8" y="1651942"/>
            <a:ext cx="6898017" cy="38628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1176FB-A8F6-4EA0-B71E-D1F044C5D254}"/>
              </a:ext>
            </a:extLst>
          </p:cNvPr>
          <p:cNvSpPr/>
          <p:nvPr/>
        </p:nvSpPr>
        <p:spPr>
          <a:xfrm>
            <a:off x="487728" y="5777188"/>
            <a:ext cx="11320728" cy="584775"/>
          </a:xfrm>
          <a:prstGeom prst="rect">
            <a:avLst/>
          </a:prstGeom>
          <a:noFill/>
        </p:spPr>
        <p:txBody>
          <a:bodyPr wrap="none" lIns="91440" tIns="45720" rIns="91440" bIns="45720">
            <a:spAutoFit/>
          </a:bodyPr>
          <a:lstStyle/>
          <a:p>
            <a:r>
              <a:rPr lang="en-US" sz="3200" dirty="0"/>
              <a:t>The goal is to bring that story visually and contextually to life. </a:t>
            </a:r>
          </a:p>
        </p:txBody>
      </p:sp>
      <p:sp>
        <p:nvSpPr>
          <p:cNvPr id="6" name="Slide Number Placeholder 5">
            <a:extLst>
              <a:ext uri="{FF2B5EF4-FFF2-40B4-BE49-F238E27FC236}">
                <a16:creationId xmlns:a16="http://schemas.microsoft.com/office/drawing/2014/main" id="{3B0F8122-1E00-440A-B133-3CF4E4272E64}"/>
              </a:ext>
            </a:extLst>
          </p:cNvPr>
          <p:cNvSpPr>
            <a:spLocks noGrp="1"/>
          </p:cNvSpPr>
          <p:nvPr>
            <p:ph type="sldNum" sz="quarter" idx="12"/>
          </p:nvPr>
        </p:nvSpPr>
        <p:spPr/>
        <p:txBody>
          <a:bodyPr/>
          <a:lstStyle/>
          <a:p>
            <a:fld id="{CE477A3A-57BA-4A2B-8B78-11EC62B35343}" type="slidenum">
              <a:rPr lang="en-US" smtClean="0"/>
              <a:t>28</a:t>
            </a:fld>
            <a:endParaRPr lang="en-US"/>
          </a:p>
        </p:txBody>
      </p:sp>
    </p:spTree>
    <p:extLst>
      <p:ext uri="{BB962C8B-B14F-4D97-AF65-F5344CB8AC3E}">
        <p14:creationId xmlns:p14="http://schemas.microsoft.com/office/powerpoint/2010/main" val="1382759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storytelling affects brain whiteboard ani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75" y="473075"/>
            <a:ext cx="10442599" cy="5889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5BB2EAB-AC16-45C5-B206-99F1D96F6F2F}"/>
              </a:ext>
            </a:extLst>
          </p:cNvPr>
          <p:cNvSpPr>
            <a:spLocks noGrp="1"/>
          </p:cNvSpPr>
          <p:nvPr>
            <p:ph type="sldNum" sz="quarter" idx="12"/>
          </p:nvPr>
        </p:nvSpPr>
        <p:spPr/>
        <p:txBody>
          <a:bodyPr/>
          <a:lstStyle/>
          <a:p>
            <a:fld id="{CE477A3A-57BA-4A2B-8B78-11EC62B35343}" type="slidenum">
              <a:rPr lang="en-US" smtClean="0"/>
              <a:t>29</a:t>
            </a:fld>
            <a:endParaRPr lang="en-US"/>
          </a:p>
        </p:txBody>
      </p:sp>
    </p:spTree>
    <p:extLst>
      <p:ext uri="{BB962C8B-B14F-4D97-AF65-F5344CB8AC3E}">
        <p14:creationId xmlns:p14="http://schemas.microsoft.com/office/powerpoint/2010/main" val="221868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253846" y="1728834"/>
          <a:ext cx="7956955" cy="4600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a:bodyPr>
          <a:lstStyle/>
          <a:p>
            <a:r>
              <a:rPr lang="en-US" b="1" dirty="0">
                <a:solidFill>
                  <a:srgbClr val="7030A0"/>
                </a:solidFill>
                <a:latin typeface="Helvetica Neue Black   "/>
                <a:cs typeface="Helvetica Neue Black   "/>
              </a:rPr>
              <a:t>Visualization is a </a:t>
            </a:r>
            <a:br>
              <a:rPr lang="en-US" b="1" dirty="0">
                <a:solidFill>
                  <a:srgbClr val="7030A0"/>
                </a:solidFill>
                <a:latin typeface="Helvetica Neue Black   "/>
                <a:cs typeface="Helvetica Neue Black   "/>
              </a:rPr>
            </a:br>
            <a:r>
              <a:rPr lang="en-US" b="1" dirty="0">
                <a:solidFill>
                  <a:srgbClr val="7030A0"/>
                </a:solidFill>
                <a:latin typeface="Helvetica Neue Black   "/>
                <a:cs typeface="Helvetica Neue Black   "/>
              </a:rPr>
              <a:t>Translation Process</a:t>
            </a:r>
          </a:p>
        </p:txBody>
      </p:sp>
    </p:spTree>
    <p:extLst>
      <p:ext uri="{BB962C8B-B14F-4D97-AF65-F5344CB8AC3E}">
        <p14:creationId xmlns:p14="http://schemas.microsoft.com/office/powerpoint/2010/main" val="4232786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9FE2-2D0B-488B-9613-CDC38A6C3FD8}"/>
              </a:ext>
            </a:extLst>
          </p:cNvPr>
          <p:cNvSpPr>
            <a:spLocks noGrp="1"/>
          </p:cNvSpPr>
          <p:nvPr>
            <p:ph type="title"/>
          </p:nvPr>
        </p:nvSpPr>
        <p:spPr/>
        <p:txBody>
          <a:bodyPr/>
          <a:lstStyle/>
          <a:p>
            <a:pPr algn="ctr"/>
            <a:r>
              <a:rPr lang="en-US" dirty="0"/>
              <a:t>Session Focus</a:t>
            </a:r>
          </a:p>
        </p:txBody>
      </p:sp>
      <p:sp>
        <p:nvSpPr>
          <p:cNvPr id="3" name="Text Placeholder 2">
            <a:extLst>
              <a:ext uri="{FF2B5EF4-FFF2-40B4-BE49-F238E27FC236}">
                <a16:creationId xmlns:a16="http://schemas.microsoft.com/office/drawing/2014/main" id="{ABAA0906-7244-4BC1-A3F4-140F6603DBF3}"/>
              </a:ext>
            </a:extLst>
          </p:cNvPr>
          <p:cNvSpPr>
            <a:spLocks noGrp="1"/>
          </p:cNvSpPr>
          <p:nvPr>
            <p:ph type="body" idx="1"/>
          </p:nvPr>
        </p:nvSpPr>
        <p:spPr/>
        <p:txBody>
          <a:bodyPr/>
          <a:lstStyle/>
          <a:p>
            <a:pPr algn="ctr"/>
            <a:r>
              <a:rPr lang="en-US" b="1" dirty="0"/>
              <a:t>Elements of Storytelling</a:t>
            </a:r>
          </a:p>
        </p:txBody>
      </p:sp>
      <p:sp>
        <p:nvSpPr>
          <p:cNvPr id="4" name="Slide Number Placeholder 3">
            <a:extLst>
              <a:ext uri="{FF2B5EF4-FFF2-40B4-BE49-F238E27FC236}">
                <a16:creationId xmlns:a16="http://schemas.microsoft.com/office/drawing/2014/main" id="{EF13254D-DB44-47EE-AE92-4D8B1555F255}"/>
              </a:ext>
            </a:extLst>
          </p:cNvPr>
          <p:cNvSpPr>
            <a:spLocks noGrp="1"/>
          </p:cNvSpPr>
          <p:nvPr>
            <p:ph type="sldNum" sz="quarter" idx="12"/>
          </p:nvPr>
        </p:nvSpPr>
        <p:spPr/>
        <p:txBody>
          <a:bodyPr/>
          <a:lstStyle/>
          <a:p>
            <a:fld id="{CE477A3A-57BA-4A2B-8B78-11EC62B35343}" type="slidenum">
              <a:rPr lang="en-US" smtClean="0"/>
              <a:t>30</a:t>
            </a:fld>
            <a:endParaRPr lang="en-US"/>
          </a:p>
        </p:txBody>
      </p:sp>
      <p:sp>
        <p:nvSpPr>
          <p:cNvPr id="5" name="Rectangle 4">
            <a:extLst>
              <a:ext uri="{FF2B5EF4-FFF2-40B4-BE49-F238E27FC236}">
                <a16:creationId xmlns:a16="http://schemas.microsoft.com/office/drawing/2014/main" id="{4F669D6D-573D-68C2-8117-5B37AD3D8215}"/>
              </a:ext>
            </a:extLst>
          </p:cNvPr>
          <p:cNvSpPr/>
          <p:nvPr/>
        </p:nvSpPr>
        <p:spPr>
          <a:xfrm>
            <a:off x="2662989" y="5402243"/>
            <a:ext cx="6866021" cy="954107"/>
          </a:xfrm>
          <a:prstGeom prst="rect">
            <a:avLst/>
          </a:prstGeom>
        </p:spPr>
        <p:txBody>
          <a:bodyPr wrap="square">
            <a:spAutoFit/>
          </a:bodyPr>
          <a:lstStyle/>
          <a:p>
            <a:pPr algn="ctr"/>
            <a:r>
              <a:rPr lang="en-US" sz="2800" b="1" dirty="0">
                <a:solidFill>
                  <a:srgbClr val="7030A0"/>
                </a:solidFill>
                <a:latin typeface="Georgia" panose="02040502050405020303" pitchFamily="18" charset="0"/>
              </a:rPr>
              <a:t>A good story should meet its goals—and it should be actionable.</a:t>
            </a:r>
            <a:endParaRPr lang="en-US" sz="2800" b="1" dirty="0">
              <a:solidFill>
                <a:srgbClr val="7030A0"/>
              </a:solidFill>
            </a:endParaRPr>
          </a:p>
        </p:txBody>
      </p:sp>
    </p:spTree>
    <p:extLst>
      <p:ext uri="{BB962C8B-B14F-4D97-AF65-F5344CB8AC3E}">
        <p14:creationId xmlns:p14="http://schemas.microsoft.com/office/powerpoint/2010/main" val="146100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1A6CF4-EFB4-47A5-A8D6-37729903636B}"/>
              </a:ext>
            </a:extLst>
          </p:cNvPr>
          <p:cNvSpPr>
            <a:spLocks noGrp="1"/>
          </p:cNvSpPr>
          <p:nvPr>
            <p:ph type="title"/>
          </p:nvPr>
        </p:nvSpPr>
        <p:spPr>
          <a:xfrm>
            <a:off x="1800226" y="1059054"/>
            <a:ext cx="8165872" cy="1829015"/>
          </a:xfrm>
        </p:spPr>
        <p:txBody>
          <a:bodyPr vert="horz" lIns="91440" tIns="45720" rIns="91440" bIns="45720" rtlCol="0" anchor="ctr">
            <a:normAutofit/>
          </a:bodyPr>
          <a:lstStyle/>
          <a:p>
            <a:pPr algn="ctr">
              <a:lnSpc>
                <a:spcPct val="105000"/>
              </a:lnSpc>
            </a:pPr>
            <a:r>
              <a:rPr lang="en-US" sz="5300" dirty="0"/>
              <a:t>Elements of Storytelling</a:t>
            </a:r>
            <a:br>
              <a:rPr lang="en-US" sz="3900" dirty="0"/>
            </a:br>
            <a:endParaRPr lang="en-US" sz="3900" dirty="0"/>
          </a:p>
        </p:txBody>
      </p:sp>
      <p:sp>
        <p:nvSpPr>
          <p:cNvPr id="3" name="Slide Number Placeholder 2">
            <a:extLst>
              <a:ext uri="{FF2B5EF4-FFF2-40B4-BE49-F238E27FC236}">
                <a16:creationId xmlns:a16="http://schemas.microsoft.com/office/drawing/2014/main" id="{D2DF9BD0-D6CC-4A4C-BB39-D88F1BDBB122}"/>
              </a:ext>
            </a:extLst>
          </p:cNvPr>
          <p:cNvSpPr>
            <a:spLocks noGrp="1"/>
          </p:cNvSpPr>
          <p:nvPr>
            <p:ph type="sldNum" sz="quarter" idx="12"/>
          </p:nvPr>
        </p:nvSpPr>
        <p:spPr/>
        <p:txBody>
          <a:bodyPr/>
          <a:lstStyle/>
          <a:p>
            <a:fld id="{CE477A3A-57BA-4A2B-8B78-11EC62B35343}" type="slidenum">
              <a:rPr lang="en-US" smtClean="0"/>
              <a:t>31</a:t>
            </a:fld>
            <a:endParaRPr lang="en-US"/>
          </a:p>
        </p:txBody>
      </p:sp>
    </p:spTree>
    <p:extLst>
      <p:ext uri="{BB962C8B-B14F-4D97-AF65-F5344CB8AC3E}">
        <p14:creationId xmlns:p14="http://schemas.microsoft.com/office/powerpoint/2010/main" val="80990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08826" y="1394173"/>
            <a:ext cx="9974349" cy="3607060"/>
            <a:chOff x="1126053" y="2166469"/>
            <a:chExt cx="9974349" cy="3607060"/>
          </a:xfrm>
        </p:grpSpPr>
        <p:pic>
          <p:nvPicPr>
            <p:cNvPr id="14338" name="Picture 2" descr="Image result for doodle 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00955" y="2166469"/>
              <a:ext cx="2373313" cy="23733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881960" y="2166469"/>
              <a:ext cx="2689222" cy="2409031"/>
              <a:chOff x="4940300" y="2382043"/>
              <a:chExt cx="2689222" cy="2409031"/>
            </a:xfrm>
          </p:grpSpPr>
          <p:pic>
            <p:nvPicPr>
              <p:cNvPr id="14342" name="Picture 6" descr="Image result for doodle png "/>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32400" y="2382043"/>
                <a:ext cx="1222374" cy="12223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doodle png "/>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40300" y="3886200"/>
                <a:ext cx="904874" cy="90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doodle png "/>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6022974" y="3167065"/>
                <a:ext cx="1606548" cy="160654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itle 1"/>
            <p:cNvSpPr txBox="1">
              <a:spLocks/>
            </p:cNvSpPr>
            <p:nvPr/>
          </p:nvSpPr>
          <p:spPr>
            <a:xfrm>
              <a:off x="1126053" y="4791074"/>
              <a:ext cx="2772328" cy="982455"/>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Attract</a:t>
              </a:r>
            </a:p>
          </p:txBody>
        </p:sp>
        <p:sp>
          <p:nvSpPr>
            <p:cNvPr id="9" name="Title 1"/>
            <p:cNvSpPr txBox="1">
              <a:spLocks/>
            </p:cNvSpPr>
            <p:nvPr/>
          </p:nvSpPr>
          <p:spPr>
            <a:xfrm>
              <a:off x="4636810" y="4791074"/>
              <a:ext cx="2772328" cy="982455"/>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Engage</a:t>
              </a:r>
            </a:p>
          </p:txBody>
        </p:sp>
        <p:pic>
          <p:nvPicPr>
            <p:cNvPr id="14344" name="Picture 8" descr="Image result for doodle 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686800" y="2527300"/>
              <a:ext cx="2012482" cy="20124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8328074" y="4794249"/>
              <a:ext cx="2772328" cy="654052"/>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Punchline</a:t>
              </a:r>
            </a:p>
          </p:txBody>
        </p:sp>
        <p:pic>
          <p:nvPicPr>
            <p:cNvPr id="12" name="Picture 8" descr="Image result for doodle 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274432" y="3164609"/>
              <a:ext cx="879613" cy="87961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25C44FB5-FF49-4E19-B9BC-1B7E0F8CB202}"/>
              </a:ext>
            </a:extLst>
          </p:cNvPr>
          <p:cNvSpPr>
            <a:spLocks noGrp="1"/>
          </p:cNvSpPr>
          <p:nvPr>
            <p:ph type="sldNum" sz="quarter" idx="12"/>
          </p:nvPr>
        </p:nvSpPr>
        <p:spPr/>
        <p:txBody>
          <a:bodyPr/>
          <a:lstStyle/>
          <a:p>
            <a:fld id="{CE477A3A-57BA-4A2B-8B78-11EC62B35343}" type="slidenum">
              <a:rPr lang="en-US" smtClean="0"/>
              <a:t>32</a:t>
            </a:fld>
            <a:endParaRPr lang="en-US"/>
          </a:p>
        </p:txBody>
      </p:sp>
    </p:spTree>
    <p:extLst>
      <p:ext uri="{BB962C8B-B14F-4D97-AF65-F5344CB8AC3E}">
        <p14:creationId xmlns:p14="http://schemas.microsoft.com/office/powerpoint/2010/main" val="2480582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doodle pn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283262" y="618517"/>
            <a:ext cx="5629884" cy="5629884"/>
          </a:xfrm>
          <a:prstGeom prst="roundRect">
            <a:avLst>
              <a:gd name="adj" fmla="val 298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bwMode="auto">
          <a:xfrm>
            <a:off x="8196408" y="640831"/>
            <a:ext cx="3352128" cy="1573863"/>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numCol="1" rtlCol="0" anchor="ctr" anchorCtr="0" compatLnSpc="1">
            <a:prstTxWarp prst="textNoShape">
              <a:avLst/>
            </a:prstTxWarp>
            <a:norm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defTabSz="914400">
              <a:lnSpc>
                <a:spcPct val="90000"/>
              </a:lnSpc>
              <a:spcAft>
                <a:spcPts val="600"/>
              </a:spcAft>
            </a:pPr>
            <a:r>
              <a:rPr lang="en-US" sz="3600" cap="all" dirty="0">
                <a:solidFill>
                  <a:schemeClr val="tx1"/>
                </a:solidFill>
                <a:latin typeface="+mj-lt"/>
                <a:ea typeface="+mj-ea"/>
                <a:cs typeface="+mj-cs"/>
              </a:rPr>
              <a:t>Laws of Attraction</a:t>
            </a:r>
          </a:p>
        </p:txBody>
      </p:sp>
      <p:sp>
        <p:nvSpPr>
          <p:cNvPr id="12" name="Content Placeholder 2"/>
          <p:cNvSpPr>
            <a:spLocks noGrp="1"/>
          </p:cNvSpPr>
          <p:nvPr>
            <p:ph idx="4294967295"/>
          </p:nvPr>
        </p:nvSpPr>
        <p:spPr>
          <a:xfrm>
            <a:off x="7715250" y="2367092"/>
            <a:ext cx="3833286" cy="3881309"/>
          </a:xfrm>
        </p:spPr>
        <p:txBody>
          <a:bodyPr vert="horz" lIns="91440" tIns="45720" rIns="91440" bIns="45720" rtlCol="0">
            <a:normAutofit/>
          </a:bodyPr>
          <a:lstStyle/>
          <a:p>
            <a:r>
              <a:rPr lang="en-US" sz="2400" dirty="0"/>
              <a:t>Identify theme</a:t>
            </a:r>
          </a:p>
          <a:p>
            <a:r>
              <a:rPr lang="en-US" sz="2400" dirty="0"/>
              <a:t>Know your audience</a:t>
            </a:r>
          </a:p>
          <a:p>
            <a:r>
              <a:rPr lang="en-US" sz="2400" dirty="0"/>
              <a:t>Determine purpose</a:t>
            </a:r>
          </a:p>
          <a:p>
            <a:r>
              <a:rPr lang="en-US" sz="2400" dirty="0"/>
              <a:t>Set the tone</a:t>
            </a:r>
          </a:p>
          <a:p>
            <a:r>
              <a:rPr lang="en-US" sz="2400" dirty="0"/>
              <a:t>Keep it simple</a:t>
            </a:r>
          </a:p>
          <a:p>
            <a:endParaRPr lang="en-US" sz="1800" dirty="0"/>
          </a:p>
          <a:p>
            <a:pPr marL="530330" lvl="1"/>
            <a:endParaRPr lang="en-US" dirty="0"/>
          </a:p>
        </p:txBody>
      </p:sp>
    </p:spTree>
    <p:extLst>
      <p:ext uri="{BB962C8B-B14F-4D97-AF65-F5344CB8AC3E}">
        <p14:creationId xmlns:p14="http://schemas.microsoft.com/office/powerpoint/2010/main" val="270649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5282520" y="2367092"/>
            <a:ext cx="5855415" cy="3847444"/>
          </a:xfrm>
        </p:spPr>
        <p:txBody>
          <a:bodyPr>
            <a:normAutofit/>
          </a:bodyPr>
          <a:lstStyle/>
          <a:p>
            <a:r>
              <a:rPr lang="en-US" sz="2800" dirty="0">
                <a:latin typeface="BentonSans Book"/>
              </a:rPr>
              <a:t>Interactive vs. non-interactive</a:t>
            </a:r>
          </a:p>
          <a:p>
            <a:r>
              <a:rPr lang="en-US" sz="2800" dirty="0">
                <a:latin typeface="BentonSans Book"/>
              </a:rPr>
              <a:t>Choice of visualizations</a:t>
            </a:r>
          </a:p>
          <a:p>
            <a:r>
              <a:rPr lang="en-US" sz="2800" dirty="0">
                <a:latin typeface="BentonSans Book"/>
              </a:rPr>
              <a:t>Pay attention to size, colors, space</a:t>
            </a:r>
          </a:p>
          <a:p>
            <a:r>
              <a:rPr lang="en-US" sz="2800" dirty="0">
                <a:latin typeface="BentonSans Book"/>
              </a:rPr>
              <a:t>Purposeful arrangement</a:t>
            </a:r>
          </a:p>
          <a:p>
            <a:r>
              <a:rPr lang="en-US" sz="2800" dirty="0">
                <a:latin typeface="BentonSans Book"/>
              </a:rPr>
              <a:t>Walk audience through the story (how you deliver)</a:t>
            </a:r>
          </a:p>
          <a:p>
            <a:pPr marL="530330" lvl="1" indent="0">
              <a:buNone/>
            </a:pPr>
            <a:endParaRPr lang="en-US" dirty="0">
              <a:latin typeface="BentonSans Book"/>
            </a:endParaRPr>
          </a:p>
        </p:txBody>
      </p:sp>
      <p:sp>
        <p:nvSpPr>
          <p:cNvPr id="9" name="Title 1"/>
          <p:cNvSpPr>
            <a:spLocks noGrp="1"/>
          </p:cNvSpPr>
          <p:nvPr>
            <p:ph type="title"/>
          </p:nvPr>
        </p:nvSpPr>
        <p:spPr>
          <a:xfrm>
            <a:off x="4654299" y="618517"/>
            <a:ext cx="6483637" cy="1596177"/>
          </a:xfrm>
        </p:spPr>
        <p:txBody>
          <a:bodyPr>
            <a:normAutofit/>
          </a:bodyPr>
          <a:lstStyle/>
          <a:p>
            <a:r>
              <a:rPr lang="en-US" dirty="0">
                <a:latin typeface="BentonSans Book"/>
              </a:rPr>
              <a:t>Rules of Engagement</a:t>
            </a:r>
          </a:p>
        </p:txBody>
      </p:sp>
      <p:grpSp>
        <p:nvGrpSpPr>
          <p:cNvPr id="11" name="Group 10"/>
          <p:cNvGrpSpPr/>
          <p:nvPr/>
        </p:nvGrpSpPr>
        <p:grpSpPr>
          <a:xfrm>
            <a:off x="813482" y="1748511"/>
            <a:ext cx="3840817" cy="3392786"/>
            <a:chOff x="1491060" y="2483969"/>
            <a:chExt cx="2689222" cy="2409031"/>
          </a:xfrm>
        </p:grpSpPr>
        <p:pic>
          <p:nvPicPr>
            <p:cNvPr id="6" name="Picture 6" descr="Image result for doodle png "/>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83160" y="2483969"/>
              <a:ext cx="1222374" cy="12223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doodle png "/>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91060" y="3988126"/>
              <a:ext cx="904874" cy="90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doodle png "/>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2573734" y="3268991"/>
              <a:ext cx="1606548" cy="160654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D8DAF2E-009B-4904-9DD5-17459033F431}"/>
              </a:ext>
            </a:extLst>
          </p:cNvPr>
          <p:cNvSpPr>
            <a:spLocks noGrp="1"/>
          </p:cNvSpPr>
          <p:nvPr>
            <p:ph type="sldNum" sz="quarter" idx="12"/>
          </p:nvPr>
        </p:nvSpPr>
        <p:spPr/>
        <p:txBody>
          <a:bodyPr/>
          <a:lstStyle/>
          <a:p>
            <a:fld id="{CE477A3A-57BA-4A2B-8B78-11EC62B35343}" type="slidenum">
              <a:rPr lang="en-US" smtClean="0"/>
              <a:t>34</a:t>
            </a:fld>
            <a:endParaRPr lang="en-US"/>
          </a:p>
        </p:txBody>
      </p:sp>
    </p:spTree>
    <p:extLst>
      <p:ext uri="{BB962C8B-B14F-4D97-AF65-F5344CB8AC3E}">
        <p14:creationId xmlns:p14="http://schemas.microsoft.com/office/powerpoint/2010/main" val="1286546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4294967295"/>
          </p:nvPr>
        </p:nvSpPr>
        <p:spPr>
          <a:xfrm>
            <a:off x="5282520" y="2367092"/>
            <a:ext cx="6247493" cy="3847444"/>
          </a:xfrm>
        </p:spPr>
        <p:txBody>
          <a:bodyPr vert="horz" lIns="91440" tIns="45720" rIns="91440" bIns="45720" rtlCol="0">
            <a:normAutofit/>
          </a:bodyPr>
          <a:lstStyle/>
          <a:p>
            <a:r>
              <a:rPr lang="en-US" sz="2800" dirty="0"/>
              <a:t>Conclude clearly</a:t>
            </a:r>
          </a:p>
          <a:p>
            <a:r>
              <a:rPr lang="en-US" sz="2800" dirty="0"/>
              <a:t>Place your conclusion strategically</a:t>
            </a:r>
          </a:p>
          <a:p>
            <a:pPr lvl="1"/>
            <a:r>
              <a:rPr lang="en-US" sz="2400" dirty="0"/>
              <a:t>Chronologically</a:t>
            </a:r>
          </a:p>
          <a:p>
            <a:pPr lvl="1"/>
            <a:r>
              <a:rPr lang="en-US" sz="2400" dirty="0"/>
              <a:t>Lead with the punchline</a:t>
            </a:r>
          </a:p>
          <a:p>
            <a:r>
              <a:rPr lang="en-US" sz="2800" dirty="0"/>
              <a:t>Make a lasting impression</a:t>
            </a:r>
          </a:p>
          <a:p>
            <a:endParaRPr lang="en-US" dirty="0"/>
          </a:p>
          <a:p>
            <a:endParaRPr lang="en-US" dirty="0"/>
          </a:p>
          <a:p>
            <a:endParaRPr lang="en-US" dirty="0"/>
          </a:p>
          <a:p>
            <a:pPr marL="530330" lvl="1"/>
            <a:endParaRPr lang="en-US" dirty="0"/>
          </a:p>
        </p:txBody>
      </p:sp>
      <p:sp>
        <p:nvSpPr>
          <p:cNvPr id="7" name="Title 1"/>
          <p:cNvSpPr>
            <a:spLocks noGrp="1"/>
          </p:cNvSpPr>
          <p:nvPr>
            <p:ph type="title" idx="4294967295"/>
          </p:nvPr>
        </p:nvSpPr>
        <p:spPr>
          <a:xfrm>
            <a:off x="4400550" y="618517"/>
            <a:ext cx="6737386" cy="1596177"/>
          </a:xfrm>
        </p:spPr>
        <p:txBody>
          <a:bodyPr vert="horz" lIns="91440" tIns="45720" rIns="91440" bIns="45720" rtlCol="0" anchor="ctr">
            <a:normAutofit/>
          </a:bodyPr>
          <a:lstStyle/>
          <a:p>
            <a:r>
              <a:rPr lang="en-US" dirty="0"/>
              <a:t>Give ‘</a:t>
            </a:r>
            <a:r>
              <a:rPr lang="en-US" dirty="0" err="1"/>
              <a:t>Em</a:t>
            </a:r>
            <a:r>
              <a:rPr lang="en-US" dirty="0"/>
              <a:t> the Punchline</a:t>
            </a:r>
          </a:p>
        </p:txBody>
      </p:sp>
      <p:grpSp>
        <p:nvGrpSpPr>
          <p:cNvPr id="10" name="Group 9"/>
          <p:cNvGrpSpPr/>
          <p:nvPr/>
        </p:nvGrpSpPr>
        <p:grpSpPr>
          <a:xfrm>
            <a:off x="813481" y="1600971"/>
            <a:ext cx="3840815" cy="3687862"/>
            <a:chOff x="8928100" y="2527300"/>
            <a:chExt cx="2012482" cy="2012482"/>
          </a:xfrm>
        </p:grpSpPr>
        <p:pic>
          <p:nvPicPr>
            <p:cNvPr id="8" name="Picture 8" descr="Image result for doodl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8100" y="2527300"/>
              <a:ext cx="2012482" cy="2012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doodle 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515732" y="3164609"/>
              <a:ext cx="879613" cy="8796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829900BF-8474-47E9-8654-4C8A39D77367}"/>
              </a:ext>
            </a:extLst>
          </p:cNvPr>
          <p:cNvSpPr>
            <a:spLocks noGrp="1"/>
          </p:cNvSpPr>
          <p:nvPr>
            <p:ph type="sldNum" sz="quarter" idx="12"/>
          </p:nvPr>
        </p:nvSpPr>
        <p:spPr/>
        <p:txBody>
          <a:bodyPr/>
          <a:lstStyle/>
          <a:p>
            <a:fld id="{CE477A3A-57BA-4A2B-8B78-11EC62B35343}" type="slidenum">
              <a:rPr lang="en-US" smtClean="0"/>
              <a:t>35</a:t>
            </a:fld>
            <a:endParaRPr lang="en-US"/>
          </a:p>
        </p:txBody>
      </p:sp>
    </p:spTree>
    <p:extLst>
      <p:ext uri="{BB962C8B-B14F-4D97-AF65-F5344CB8AC3E}">
        <p14:creationId xmlns:p14="http://schemas.microsoft.com/office/powerpoint/2010/main" val="208391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mage result for bubbles oc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nemo 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25972" y="2995146"/>
            <a:ext cx="2181225" cy="149691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dory transparen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223000" y="2459134"/>
            <a:ext cx="1732261" cy="256894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marlin transparen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284719" y="3124201"/>
            <a:ext cx="2269278" cy="17561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408787B-93C8-486B-B114-2E3912C17973}"/>
              </a:ext>
            </a:extLst>
          </p:cNvPr>
          <p:cNvSpPr>
            <a:spLocks noGrp="1"/>
          </p:cNvSpPr>
          <p:nvPr>
            <p:ph type="sldNum" sz="quarter" idx="12"/>
          </p:nvPr>
        </p:nvSpPr>
        <p:spPr/>
        <p:txBody>
          <a:bodyPr/>
          <a:lstStyle/>
          <a:p>
            <a:fld id="{CE477A3A-57BA-4A2B-8B78-11EC62B35343}" type="slidenum">
              <a:rPr lang="en-US" smtClean="0"/>
              <a:t>36</a:t>
            </a:fld>
            <a:endParaRPr lang="en-US"/>
          </a:p>
        </p:txBody>
      </p:sp>
    </p:spTree>
    <p:extLst>
      <p:ext uri="{BB962C8B-B14F-4D97-AF65-F5344CB8AC3E}">
        <p14:creationId xmlns:p14="http://schemas.microsoft.com/office/powerpoint/2010/main" val="33350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 calcmode="lin" valueType="num">
                                      <p:cBhvr additive="base">
                                        <p:cTn id="7" dur="500" fill="hold"/>
                                        <p:tgtEl>
                                          <p:spTgt spid="2060"/>
                                        </p:tgtEl>
                                        <p:attrNameLst>
                                          <p:attrName>ppt_x</p:attrName>
                                        </p:attrNameLst>
                                      </p:cBhvr>
                                      <p:tavLst>
                                        <p:tav tm="0">
                                          <p:val>
                                            <p:strVal val="0-#ppt_w/2"/>
                                          </p:val>
                                        </p:tav>
                                        <p:tav tm="100000">
                                          <p:val>
                                            <p:strVal val="#ppt_x"/>
                                          </p:val>
                                        </p:tav>
                                      </p:tavLst>
                                    </p:anim>
                                    <p:anim calcmode="lin" valueType="num">
                                      <p:cBhvr additive="base">
                                        <p:cTn id="8" dur="500" fill="hold"/>
                                        <p:tgtEl>
                                          <p:spTgt spid="206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2" fill="hold" nodeType="clickEffect">
                                  <p:stCondLst>
                                    <p:cond delay="0"/>
                                  </p:stCondLst>
                                  <p:childTnLst>
                                    <p:anim calcmode="lin" valueType="num">
                                      <p:cBhvr additive="base">
                                        <p:cTn id="12" dur="500"/>
                                        <p:tgtEl>
                                          <p:spTgt spid="2060"/>
                                        </p:tgtEl>
                                        <p:attrNameLst>
                                          <p:attrName>ppt_x</p:attrName>
                                        </p:attrNameLst>
                                      </p:cBhvr>
                                      <p:tavLst>
                                        <p:tav tm="0">
                                          <p:val>
                                            <p:strVal val="ppt_x"/>
                                          </p:val>
                                        </p:tav>
                                        <p:tav tm="100000">
                                          <p:val>
                                            <p:strVal val="0-ppt_w/2"/>
                                          </p:val>
                                        </p:tav>
                                      </p:tavLst>
                                    </p:anim>
                                    <p:anim calcmode="lin" valueType="num">
                                      <p:cBhvr additive="base">
                                        <p:cTn id="13" dur="500"/>
                                        <p:tgtEl>
                                          <p:spTgt spid="2060"/>
                                        </p:tgtEl>
                                        <p:attrNameLst>
                                          <p:attrName>ppt_y</p:attrName>
                                        </p:attrNameLst>
                                      </p:cBhvr>
                                      <p:tavLst>
                                        <p:tav tm="0">
                                          <p:val>
                                            <p:strVal val="ppt_y"/>
                                          </p:val>
                                        </p:tav>
                                        <p:tav tm="100000">
                                          <p:val>
                                            <p:strVal val="1+ppt_h/2"/>
                                          </p:val>
                                        </p:tav>
                                      </p:tavLst>
                                    </p:anim>
                                    <p:set>
                                      <p:cBhvr>
                                        <p:cTn id="14" dur="1" fill="hold">
                                          <p:stCondLst>
                                            <p:cond delay="499"/>
                                          </p:stCondLst>
                                        </p:cTn>
                                        <p:tgtEl>
                                          <p:spTgt spid="206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064"/>
                                        </p:tgtEl>
                                        <p:attrNameLst>
                                          <p:attrName>style.visibility</p:attrName>
                                        </p:attrNameLst>
                                      </p:cBhvr>
                                      <p:to>
                                        <p:strVal val="visible"/>
                                      </p:to>
                                    </p:set>
                                    <p:anim calcmode="lin" valueType="num">
                                      <p:cBhvr additive="base">
                                        <p:cTn id="19" dur="500" fill="hold"/>
                                        <p:tgtEl>
                                          <p:spTgt spid="2064"/>
                                        </p:tgtEl>
                                        <p:attrNameLst>
                                          <p:attrName>ppt_x</p:attrName>
                                        </p:attrNameLst>
                                      </p:cBhvr>
                                      <p:tavLst>
                                        <p:tav tm="0">
                                          <p:val>
                                            <p:strVal val="1+#ppt_w/2"/>
                                          </p:val>
                                        </p:tav>
                                        <p:tav tm="100000">
                                          <p:val>
                                            <p:strVal val="#ppt_x"/>
                                          </p:val>
                                        </p:tav>
                                      </p:tavLst>
                                    </p:anim>
                                    <p:anim calcmode="lin" valueType="num">
                                      <p:cBhvr additive="base">
                                        <p:cTn id="20" dur="500" fill="hold"/>
                                        <p:tgtEl>
                                          <p:spTgt spid="206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2066"/>
                                        </p:tgtEl>
                                        <p:attrNameLst>
                                          <p:attrName>style.visibility</p:attrName>
                                        </p:attrNameLst>
                                      </p:cBhvr>
                                      <p:to>
                                        <p:strVal val="visible"/>
                                      </p:to>
                                    </p:set>
                                    <p:anim calcmode="lin" valueType="num">
                                      <p:cBhvr additive="base">
                                        <p:cTn id="25" dur="500" fill="hold"/>
                                        <p:tgtEl>
                                          <p:spTgt spid="2066"/>
                                        </p:tgtEl>
                                        <p:attrNameLst>
                                          <p:attrName>ppt_x</p:attrName>
                                        </p:attrNameLst>
                                      </p:cBhvr>
                                      <p:tavLst>
                                        <p:tav tm="0">
                                          <p:val>
                                            <p:strVal val="1+#ppt_w/2"/>
                                          </p:val>
                                        </p:tav>
                                        <p:tav tm="100000">
                                          <p:val>
                                            <p:strVal val="#ppt_x"/>
                                          </p:val>
                                        </p:tav>
                                      </p:tavLst>
                                    </p:anim>
                                    <p:anim calcmode="lin" valueType="num">
                                      <p:cBhvr additive="base">
                                        <p:cTn id="26" dur="500" fill="hold"/>
                                        <p:tgtEl>
                                          <p:spTgt spid="20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best stats you've ever seen | Hans Rosling">
            <a:hlinkClick r:id="" action="ppaction://media"/>
            <a:extLst>
              <a:ext uri="{FF2B5EF4-FFF2-40B4-BE49-F238E27FC236}">
                <a16:creationId xmlns:a16="http://schemas.microsoft.com/office/drawing/2014/main" id="{C82CFF27-4F2B-4BE9-BB83-9F3F1BCCF976}"/>
              </a:ext>
            </a:extLst>
          </p:cNvPr>
          <p:cNvPicPr>
            <a:picLocks noRot="1" noChangeAspect="1"/>
          </p:cNvPicPr>
          <p:nvPr>
            <a:videoFile r:link="rId1"/>
          </p:nvPr>
        </p:nvPicPr>
        <p:blipFill>
          <a:blip r:embed="rId4"/>
          <a:stretch>
            <a:fillRect/>
          </a:stretch>
        </p:blipFill>
        <p:spPr>
          <a:xfrm>
            <a:off x="2817283" y="965201"/>
            <a:ext cx="6557432" cy="4918074"/>
          </a:xfrm>
          <a:prstGeom prst="rect">
            <a:avLst/>
          </a:prstGeom>
        </p:spPr>
      </p:pic>
      <p:sp>
        <p:nvSpPr>
          <p:cNvPr id="3" name="Slide Number Placeholder 2">
            <a:extLst>
              <a:ext uri="{FF2B5EF4-FFF2-40B4-BE49-F238E27FC236}">
                <a16:creationId xmlns:a16="http://schemas.microsoft.com/office/drawing/2014/main" id="{096F58E1-595A-497B-860A-7358775254B8}"/>
              </a:ext>
            </a:extLst>
          </p:cNvPr>
          <p:cNvSpPr>
            <a:spLocks noGrp="1"/>
          </p:cNvSpPr>
          <p:nvPr>
            <p:ph type="sldNum" sz="quarter" idx="12"/>
          </p:nvPr>
        </p:nvSpPr>
        <p:spPr/>
        <p:txBody>
          <a:bodyPr/>
          <a:lstStyle/>
          <a:p>
            <a:fld id="{CE477A3A-57BA-4A2B-8B78-11EC62B35343}" type="slidenum">
              <a:rPr lang="en-US" smtClean="0"/>
              <a:t>37</a:t>
            </a:fld>
            <a:endParaRPr lang="en-US"/>
          </a:p>
        </p:txBody>
      </p:sp>
    </p:spTree>
    <p:extLst>
      <p:ext uri="{BB962C8B-B14F-4D97-AF65-F5344CB8AC3E}">
        <p14:creationId xmlns:p14="http://schemas.microsoft.com/office/powerpoint/2010/main" val="267150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gapminder png">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43340" y="1993901"/>
            <a:ext cx="8457720" cy="445905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idx="4294967295"/>
          </p:nvPr>
        </p:nvSpPr>
        <p:spPr>
          <a:xfrm>
            <a:off x="2592388" y="685800"/>
            <a:ext cx="9599612" cy="1485900"/>
          </a:xfrm>
        </p:spPr>
        <p:txBody>
          <a:bodyPr/>
          <a:lstStyle/>
          <a:p>
            <a:r>
              <a:rPr lang="en-US" dirty="0">
                <a:solidFill>
                  <a:schemeClr val="tx1">
                    <a:lumMod val="75000"/>
                    <a:lumOff val="25000"/>
                  </a:schemeClr>
                </a:solidFill>
                <a:latin typeface="BentonSans Book"/>
              </a:rPr>
              <a:t>“The Best Stats You’ve Ever Seen”</a:t>
            </a:r>
          </a:p>
        </p:txBody>
      </p:sp>
      <p:sp>
        <p:nvSpPr>
          <p:cNvPr id="2" name="Slide Number Placeholder 1">
            <a:extLst>
              <a:ext uri="{FF2B5EF4-FFF2-40B4-BE49-F238E27FC236}">
                <a16:creationId xmlns:a16="http://schemas.microsoft.com/office/drawing/2014/main" id="{B4775DBC-58C7-467B-BD70-D342479EE866}"/>
              </a:ext>
            </a:extLst>
          </p:cNvPr>
          <p:cNvSpPr>
            <a:spLocks noGrp="1"/>
          </p:cNvSpPr>
          <p:nvPr>
            <p:ph type="sldNum" sz="quarter" idx="12"/>
          </p:nvPr>
        </p:nvSpPr>
        <p:spPr/>
        <p:txBody>
          <a:bodyPr/>
          <a:lstStyle/>
          <a:p>
            <a:fld id="{CE477A3A-57BA-4A2B-8B78-11EC62B35343}" type="slidenum">
              <a:rPr lang="en-US" smtClean="0"/>
              <a:t>38</a:t>
            </a:fld>
            <a:endParaRPr lang="en-US"/>
          </a:p>
        </p:txBody>
      </p:sp>
    </p:spTree>
    <p:extLst>
      <p:ext uri="{BB962C8B-B14F-4D97-AF65-F5344CB8AC3E}">
        <p14:creationId xmlns:p14="http://schemas.microsoft.com/office/powerpoint/2010/main" val="185618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0" y="685800"/>
            <a:ext cx="9601200" cy="652463"/>
          </a:xfrm>
        </p:spPr>
        <p:txBody>
          <a:bodyPr>
            <a:normAutofit fontScale="90000"/>
          </a:bodyPr>
          <a:lstStyle/>
          <a:p>
            <a:pPr algn="ctr"/>
            <a:r>
              <a:rPr lang="en-US" dirty="0">
                <a:latin typeface="BentonSans Book"/>
              </a:rPr>
              <a:t>Hans Rosling Presentation Breakdown</a:t>
            </a:r>
          </a:p>
        </p:txBody>
      </p:sp>
      <p:grpSp>
        <p:nvGrpSpPr>
          <p:cNvPr id="9" name="Group 8"/>
          <p:cNvGrpSpPr/>
          <p:nvPr/>
        </p:nvGrpSpPr>
        <p:grpSpPr>
          <a:xfrm>
            <a:off x="1278244" y="1655039"/>
            <a:ext cx="9791340" cy="1936012"/>
            <a:chOff x="1351660" y="2160035"/>
            <a:chExt cx="9326953" cy="3631597"/>
          </a:xfrm>
        </p:grpSpPr>
        <p:pic>
          <p:nvPicPr>
            <p:cNvPr id="10" name="Picture 2" descr="Image result for doodle 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6562" y="2166469"/>
              <a:ext cx="1582739" cy="237331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987689" y="2160035"/>
              <a:ext cx="2123959" cy="2523253"/>
              <a:chOff x="5046029" y="2375609"/>
              <a:chExt cx="2123959" cy="2523253"/>
            </a:xfrm>
          </p:grpSpPr>
          <p:pic>
            <p:nvPicPr>
              <p:cNvPr id="17" name="Picture 6" descr="Image result for doodle png "/>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43569" y="2375609"/>
                <a:ext cx="919700" cy="1420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doodle png "/>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46029" y="3534652"/>
                <a:ext cx="703095" cy="12564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doodle png "/>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5857293" y="3292314"/>
                <a:ext cx="1312695" cy="160654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itle 1"/>
            <p:cNvSpPr txBox="1">
              <a:spLocks/>
            </p:cNvSpPr>
            <p:nvPr/>
          </p:nvSpPr>
          <p:spPr>
            <a:xfrm>
              <a:off x="1351660" y="4791075"/>
              <a:ext cx="1757641" cy="982454"/>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Attract</a:t>
              </a:r>
            </a:p>
          </p:txBody>
        </p:sp>
        <p:sp>
          <p:nvSpPr>
            <p:cNvPr id="13" name="Title 1"/>
            <p:cNvSpPr txBox="1">
              <a:spLocks/>
            </p:cNvSpPr>
            <p:nvPr/>
          </p:nvSpPr>
          <p:spPr>
            <a:xfrm>
              <a:off x="4967833" y="4809178"/>
              <a:ext cx="1954490" cy="982454"/>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Engage</a:t>
              </a:r>
            </a:p>
          </p:txBody>
        </p:sp>
        <p:pic>
          <p:nvPicPr>
            <p:cNvPr id="14" name="Picture 8" descr="Image result for doodle 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767772" y="2605092"/>
              <a:ext cx="1555282" cy="201248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8451991" y="4794249"/>
              <a:ext cx="2226622" cy="979279"/>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latin typeface="BentonSans Book"/>
                </a:rPr>
                <a:t>Punchline</a:t>
              </a:r>
            </a:p>
          </p:txBody>
        </p:sp>
        <p:pic>
          <p:nvPicPr>
            <p:cNvPr id="16" name="Picture 8" descr="Image result for doodle 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193866" y="3319078"/>
              <a:ext cx="703095" cy="70309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ontent Placeholder 2"/>
          <p:cNvSpPr txBox="1">
            <a:spLocks/>
          </p:cNvSpPr>
          <p:nvPr/>
        </p:nvSpPr>
        <p:spPr>
          <a:xfrm>
            <a:off x="1041401" y="3828679"/>
            <a:ext cx="10819095" cy="2535105"/>
          </a:xfrm>
          <a:prstGeom prst="rect">
            <a:avLst/>
          </a:prstGeom>
        </p:spPr>
        <p:txBody>
          <a:bodyPr numCol="3" spcCol="45720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2200" dirty="0">
                <a:solidFill>
                  <a:schemeClr val="tx1">
                    <a:lumMod val="65000"/>
                    <a:lumOff val="35000"/>
                  </a:schemeClr>
                </a:solidFill>
                <a:latin typeface="BentonSans Book"/>
              </a:rPr>
              <a:t>Are we really not smarter than chimpanzees? </a:t>
            </a:r>
          </a:p>
          <a:p>
            <a:pPr marL="0" indent="0">
              <a:buNone/>
            </a:pPr>
            <a:r>
              <a:rPr lang="en-US" sz="2200" dirty="0">
                <a:solidFill>
                  <a:schemeClr val="tx1">
                    <a:lumMod val="65000"/>
                    <a:lumOff val="35000"/>
                  </a:schemeClr>
                </a:solidFill>
                <a:latin typeface="BentonSans Book"/>
              </a:rPr>
              <a:t>Debunk third world myths</a:t>
            </a:r>
          </a:p>
          <a:p>
            <a:pPr marL="0" indent="0">
              <a:buNone/>
            </a:pPr>
            <a:r>
              <a:rPr lang="en-US" sz="2200" dirty="0">
                <a:solidFill>
                  <a:schemeClr val="tx1">
                    <a:lumMod val="65000"/>
                    <a:lumOff val="35000"/>
                  </a:schemeClr>
                </a:solidFill>
                <a:latin typeface="BentonSans Book"/>
              </a:rPr>
              <a:t>Show why preconceived notions are wrong</a:t>
            </a: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a:p>
            <a:pPr marL="0" indent="0">
              <a:buNone/>
            </a:pPr>
            <a:r>
              <a:rPr lang="en-US" sz="2200" dirty="0">
                <a:solidFill>
                  <a:schemeClr val="tx1">
                    <a:lumMod val="65000"/>
                    <a:lumOff val="35000"/>
                  </a:schemeClr>
                </a:solidFill>
                <a:latin typeface="BentonSans Book"/>
              </a:rPr>
              <a:t>Animation of countries’ progress over the course of 200 years</a:t>
            </a:r>
          </a:p>
          <a:p>
            <a:pPr marL="0" indent="0">
              <a:buNone/>
            </a:pPr>
            <a:r>
              <a:rPr lang="en-US" sz="2200" dirty="0">
                <a:solidFill>
                  <a:schemeClr val="tx1">
                    <a:lumMod val="65000"/>
                    <a:lumOff val="35000"/>
                  </a:schemeClr>
                </a:solidFill>
                <a:latin typeface="BentonSans Book"/>
              </a:rPr>
              <a:t>Walks us through journey</a:t>
            </a:r>
          </a:p>
          <a:p>
            <a:pPr marL="0" indent="0">
              <a:buNone/>
            </a:pPr>
            <a:r>
              <a:rPr lang="en-US" sz="2200" dirty="0">
                <a:solidFill>
                  <a:schemeClr val="tx1">
                    <a:lumMod val="65000"/>
                    <a:lumOff val="35000"/>
                  </a:schemeClr>
                </a:solidFill>
                <a:latin typeface="BentonSans Book"/>
              </a:rPr>
              <a:t>Highlight key historical events that audience may relate to</a:t>
            </a: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a:p>
            <a:pPr marL="0" indent="0">
              <a:buNone/>
            </a:pPr>
            <a:r>
              <a:rPr lang="en-US" sz="2200" dirty="0">
                <a:solidFill>
                  <a:schemeClr val="tx1">
                    <a:lumMod val="65000"/>
                    <a:lumOff val="35000"/>
                  </a:schemeClr>
                </a:solidFill>
                <a:latin typeface="BentonSans Book"/>
              </a:rPr>
              <a:t>We need to have open, searchable databases to allow people to see reality</a:t>
            </a:r>
          </a:p>
          <a:p>
            <a:pPr marL="0" indent="0">
              <a:buNone/>
            </a:pPr>
            <a:r>
              <a:rPr lang="en-US" sz="2200" dirty="0">
                <a:solidFill>
                  <a:schemeClr val="tx1">
                    <a:lumMod val="65000"/>
                    <a:lumOff val="35000"/>
                  </a:schemeClr>
                </a:solidFill>
                <a:latin typeface="BentonSans Book"/>
              </a:rPr>
              <a:t>Promote a fact-based view of the world</a:t>
            </a: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a:p>
            <a:pPr marL="0" indent="0">
              <a:buNone/>
            </a:pPr>
            <a:endParaRPr lang="en-US" sz="2200" dirty="0">
              <a:solidFill>
                <a:schemeClr val="tx1">
                  <a:lumMod val="65000"/>
                  <a:lumOff val="35000"/>
                </a:schemeClr>
              </a:solidFill>
              <a:latin typeface="BentonSans Book"/>
            </a:endParaRPr>
          </a:p>
        </p:txBody>
      </p:sp>
      <p:sp>
        <p:nvSpPr>
          <p:cNvPr id="2" name="Slide Number Placeholder 1">
            <a:extLst>
              <a:ext uri="{FF2B5EF4-FFF2-40B4-BE49-F238E27FC236}">
                <a16:creationId xmlns:a16="http://schemas.microsoft.com/office/drawing/2014/main" id="{A7447C3C-ADDD-4C16-8884-66EAD14144BF}"/>
              </a:ext>
            </a:extLst>
          </p:cNvPr>
          <p:cNvSpPr>
            <a:spLocks noGrp="1"/>
          </p:cNvSpPr>
          <p:nvPr>
            <p:ph type="sldNum" sz="quarter" idx="12"/>
          </p:nvPr>
        </p:nvSpPr>
        <p:spPr/>
        <p:txBody>
          <a:bodyPr/>
          <a:lstStyle/>
          <a:p>
            <a:fld id="{CE477A3A-57BA-4A2B-8B78-11EC62B35343}" type="slidenum">
              <a:rPr lang="en-US" smtClean="0"/>
              <a:t>39</a:t>
            </a:fld>
            <a:endParaRPr lang="en-US"/>
          </a:p>
        </p:txBody>
      </p:sp>
    </p:spTree>
    <p:extLst>
      <p:ext uri="{BB962C8B-B14F-4D97-AF65-F5344CB8AC3E}">
        <p14:creationId xmlns:p14="http://schemas.microsoft.com/office/powerpoint/2010/main" val="1985991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opspecializedskills_new.png"/>
          <p:cNvPicPr>
            <a:picLocks noGrp="1" noChangeAspect="1"/>
          </p:cNvPicPr>
          <p:nvPr>
            <p:ph idx="1"/>
          </p:nvPr>
        </p:nvPicPr>
        <p:blipFill>
          <a:blip r:embed="rId3">
            <a:extLst>
              <a:ext uri="{28A0092B-C50C-407E-A947-70E740481C1C}">
                <a14:useLocalDpi xmlns:a14="http://schemas.microsoft.com/office/drawing/2010/main" val="0"/>
              </a:ext>
            </a:extLst>
          </a:blip>
          <a:srcRect l="-3564" r="-3564"/>
          <a:stretch>
            <a:fillRect/>
          </a:stretch>
        </p:blipFill>
        <p:spPr/>
      </p:pic>
      <p:sp>
        <p:nvSpPr>
          <p:cNvPr id="5" name="TextBox 4"/>
          <p:cNvSpPr txBox="1"/>
          <p:nvPr/>
        </p:nvSpPr>
        <p:spPr>
          <a:xfrm rot="21004156">
            <a:off x="5478967" y="2506548"/>
            <a:ext cx="4713610" cy="4832092"/>
          </a:xfrm>
          <a:prstGeom prst="rect">
            <a:avLst/>
          </a:prstGeom>
          <a:noFill/>
        </p:spPr>
        <p:txBody>
          <a:bodyPr wrap="square" rtlCol="0">
            <a:spAutoFit/>
          </a:bodyPr>
          <a:lstStyle/>
          <a:p>
            <a:pPr algn="ctr"/>
            <a:r>
              <a:rPr lang="en-US" sz="4400" dirty="0">
                <a:solidFill>
                  <a:schemeClr val="accent5"/>
                </a:solidFill>
                <a:latin typeface="Jenna Sue"/>
                <a:cs typeface="Jenna Sue"/>
              </a:rPr>
              <a:t>Approximately half of the jobs posted in the last year that asked for data visualization skills specifically asked for Tableau</a:t>
            </a:r>
          </a:p>
        </p:txBody>
      </p:sp>
      <p:cxnSp>
        <p:nvCxnSpPr>
          <p:cNvPr id="7" name="Straight Arrow Connector 6"/>
          <p:cNvCxnSpPr/>
          <p:nvPr/>
        </p:nvCxnSpPr>
        <p:spPr>
          <a:xfrm flipH="1" flipV="1">
            <a:off x="6225139" y="3136745"/>
            <a:ext cx="1459628" cy="616909"/>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b="1" dirty="0">
                <a:solidFill>
                  <a:srgbClr val="7030A0"/>
                </a:solidFill>
                <a:latin typeface="Helvetica Neue Black  "/>
                <a:cs typeface="Helvetica Neue Black  "/>
              </a:rPr>
              <a:t>Why Tableau</a:t>
            </a:r>
          </a:p>
        </p:txBody>
      </p:sp>
    </p:spTree>
    <p:extLst>
      <p:ext uri="{BB962C8B-B14F-4D97-AF65-F5344CB8AC3E}">
        <p14:creationId xmlns:p14="http://schemas.microsoft.com/office/powerpoint/2010/main" val="3370298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6AD5-32B1-4B3D-AAE3-B15311EBDA54}"/>
              </a:ext>
            </a:extLst>
          </p:cNvPr>
          <p:cNvSpPr>
            <a:spLocks noGrp="1"/>
          </p:cNvSpPr>
          <p:nvPr>
            <p:ph type="title"/>
          </p:nvPr>
        </p:nvSpPr>
        <p:spPr>
          <a:xfrm>
            <a:off x="641074" y="1588878"/>
            <a:ext cx="2844002" cy="3680244"/>
          </a:xfrm>
        </p:spPr>
        <p:txBody>
          <a:bodyPr>
            <a:normAutofit/>
          </a:bodyPr>
          <a:lstStyle/>
          <a:p>
            <a:pPr algn="l"/>
            <a:r>
              <a:rPr lang="en-US" sz="4400">
                <a:solidFill>
                  <a:srgbClr val="FFFFFF"/>
                </a:solidFill>
              </a:rPr>
              <a:t>Story Telling with Data</a:t>
            </a:r>
          </a:p>
        </p:txBody>
      </p:sp>
      <p:sp>
        <p:nvSpPr>
          <p:cNvPr id="3" name="Content Placeholder 2">
            <a:extLst>
              <a:ext uri="{FF2B5EF4-FFF2-40B4-BE49-F238E27FC236}">
                <a16:creationId xmlns:a16="http://schemas.microsoft.com/office/drawing/2014/main" id="{F9F8A28C-7CE2-4261-8E86-26D267BAFB00}"/>
              </a:ext>
            </a:extLst>
          </p:cNvPr>
          <p:cNvSpPr>
            <a:spLocks noGrp="1"/>
          </p:cNvSpPr>
          <p:nvPr>
            <p:ph idx="1"/>
          </p:nvPr>
        </p:nvSpPr>
        <p:spPr>
          <a:xfrm>
            <a:off x="4634794" y="1049695"/>
            <a:ext cx="6642806" cy="4758611"/>
          </a:xfrm>
        </p:spPr>
        <p:txBody>
          <a:bodyPr anchor="ctr">
            <a:normAutofit fontScale="85000" lnSpcReduction="20000"/>
          </a:bodyPr>
          <a:lstStyle/>
          <a:p>
            <a:pPr>
              <a:lnSpc>
                <a:spcPct val="110000"/>
              </a:lnSpc>
            </a:pPr>
            <a:r>
              <a:rPr lang="en-US" dirty="0"/>
              <a:t>Sometimes the only way to see the story in data is visually.</a:t>
            </a:r>
          </a:p>
          <a:p>
            <a:pPr>
              <a:lnSpc>
                <a:spcPct val="110000"/>
              </a:lnSpc>
            </a:pPr>
            <a:endParaRPr lang="en-US" dirty="0"/>
          </a:p>
          <a:p>
            <a:pPr>
              <a:lnSpc>
                <a:spcPct val="110000"/>
              </a:lnSpc>
            </a:pPr>
            <a:r>
              <a:rPr lang="en-US" dirty="0"/>
              <a:t> A good story should meet its goals—and it should be actionable.</a:t>
            </a:r>
          </a:p>
          <a:p>
            <a:pPr>
              <a:lnSpc>
                <a:spcPct val="110000"/>
              </a:lnSpc>
            </a:pPr>
            <a:endParaRPr lang="en-US" dirty="0"/>
          </a:p>
          <a:p>
            <a:pPr>
              <a:lnSpc>
                <a:spcPct val="110000"/>
              </a:lnSpc>
            </a:pPr>
            <a:r>
              <a:rPr lang="en-US" dirty="0"/>
              <a:t> A story should change, challenge, or confirm the way you think.</a:t>
            </a:r>
          </a:p>
          <a:p>
            <a:pPr>
              <a:lnSpc>
                <a:spcPct val="110000"/>
              </a:lnSpc>
            </a:pPr>
            <a:endParaRPr lang="en-US" dirty="0"/>
          </a:p>
          <a:p>
            <a:pPr>
              <a:lnSpc>
                <a:spcPct val="110000"/>
              </a:lnSpc>
            </a:pPr>
            <a:r>
              <a:rPr lang="en-US" dirty="0"/>
              <a:t> Storytelling evolves—don’t be afraid to try something new.</a:t>
            </a:r>
          </a:p>
        </p:txBody>
      </p:sp>
      <p:sp>
        <p:nvSpPr>
          <p:cNvPr id="4" name="Slide Number Placeholder 3">
            <a:extLst>
              <a:ext uri="{FF2B5EF4-FFF2-40B4-BE49-F238E27FC236}">
                <a16:creationId xmlns:a16="http://schemas.microsoft.com/office/drawing/2014/main" id="{1A310ED8-69A7-45E2-B916-8D55B4839034}"/>
              </a:ext>
            </a:extLst>
          </p:cNvPr>
          <p:cNvSpPr>
            <a:spLocks noGrp="1"/>
          </p:cNvSpPr>
          <p:nvPr>
            <p:ph type="sldNum" sz="quarter" idx="12"/>
          </p:nvPr>
        </p:nvSpPr>
        <p:spPr/>
        <p:txBody>
          <a:bodyPr/>
          <a:lstStyle/>
          <a:p>
            <a:fld id="{CE477A3A-57BA-4A2B-8B78-11EC62B35343}" type="slidenum">
              <a:rPr lang="en-US" smtClean="0"/>
              <a:t>40</a:t>
            </a:fld>
            <a:endParaRPr lang="en-US"/>
          </a:p>
        </p:txBody>
      </p:sp>
    </p:spTree>
    <p:extLst>
      <p:ext uri="{BB962C8B-B14F-4D97-AF65-F5344CB8AC3E}">
        <p14:creationId xmlns:p14="http://schemas.microsoft.com/office/powerpoint/2010/main" val="3069742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9FE2-2D0B-488B-9613-CDC38A6C3FD8}"/>
              </a:ext>
            </a:extLst>
          </p:cNvPr>
          <p:cNvSpPr>
            <a:spLocks noGrp="1"/>
          </p:cNvSpPr>
          <p:nvPr>
            <p:ph type="title"/>
          </p:nvPr>
        </p:nvSpPr>
        <p:spPr/>
        <p:txBody>
          <a:bodyPr/>
          <a:lstStyle/>
          <a:p>
            <a:pPr algn="ctr"/>
            <a:r>
              <a:rPr lang="en-US" dirty="0"/>
              <a:t>Session Focus</a:t>
            </a:r>
          </a:p>
        </p:txBody>
      </p:sp>
      <p:sp>
        <p:nvSpPr>
          <p:cNvPr id="3" name="Text Placeholder 2">
            <a:extLst>
              <a:ext uri="{FF2B5EF4-FFF2-40B4-BE49-F238E27FC236}">
                <a16:creationId xmlns:a16="http://schemas.microsoft.com/office/drawing/2014/main" id="{ABAA0906-7244-4BC1-A3F4-140F6603DBF3}"/>
              </a:ext>
            </a:extLst>
          </p:cNvPr>
          <p:cNvSpPr>
            <a:spLocks noGrp="1"/>
          </p:cNvSpPr>
          <p:nvPr>
            <p:ph type="body" idx="1"/>
          </p:nvPr>
        </p:nvSpPr>
        <p:spPr/>
        <p:txBody>
          <a:bodyPr/>
          <a:lstStyle/>
          <a:p>
            <a:pPr algn="ctr"/>
            <a:r>
              <a:rPr lang="en-US" b="1" dirty="0"/>
              <a:t>Storytelling with Data</a:t>
            </a:r>
          </a:p>
        </p:txBody>
      </p:sp>
      <p:sp>
        <p:nvSpPr>
          <p:cNvPr id="4" name="Slide Number Placeholder 3">
            <a:extLst>
              <a:ext uri="{FF2B5EF4-FFF2-40B4-BE49-F238E27FC236}">
                <a16:creationId xmlns:a16="http://schemas.microsoft.com/office/drawing/2014/main" id="{EF13254D-DB44-47EE-AE92-4D8B1555F255}"/>
              </a:ext>
            </a:extLst>
          </p:cNvPr>
          <p:cNvSpPr>
            <a:spLocks noGrp="1"/>
          </p:cNvSpPr>
          <p:nvPr>
            <p:ph type="sldNum" sz="quarter" idx="12"/>
          </p:nvPr>
        </p:nvSpPr>
        <p:spPr/>
        <p:txBody>
          <a:bodyPr/>
          <a:lstStyle/>
          <a:p>
            <a:fld id="{CE477A3A-57BA-4A2B-8B78-11EC62B35343}" type="slidenum">
              <a:rPr lang="en-US" smtClean="0"/>
              <a:t>41</a:t>
            </a:fld>
            <a:endParaRPr lang="en-US"/>
          </a:p>
        </p:txBody>
      </p:sp>
    </p:spTree>
    <p:extLst>
      <p:ext uri="{BB962C8B-B14F-4D97-AF65-F5344CB8AC3E}">
        <p14:creationId xmlns:p14="http://schemas.microsoft.com/office/powerpoint/2010/main" val="419731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6" descr="Person with Idea">
            <a:extLst>
              <a:ext uri="{FF2B5EF4-FFF2-40B4-BE49-F238E27FC236}">
                <a16:creationId xmlns:a16="http://schemas.microsoft.com/office/drawing/2014/main" id="{3FEC6440-2DBA-4E42-8153-235D1339C0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481" y="1524495"/>
            <a:ext cx="3840815" cy="3840815"/>
          </a:xfrm>
          <a:prstGeom prst="rect">
            <a:avLst/>
          </a:prstGeom>
        </p:spPr>
      </p:pic>
      <p:sp>
        <p:nvSpPr>
          <p:cNvPr id="3" name="Content Placeholder 2">
            <a:extLst>
              <a:ext uri="{FF2B5EF4-FFF2-40B4-BE49-F238E27FC236}">
                <a16:creationId xmlns:a16="http://schemas.microsoft.com/office/drawing/2014/main" id="{5F08C3E8-0051-47C1-B9BC-318BD9D801C0}"/>
              </a:ext>
            </a:extLst>
          </p:cNvPr>
          <p:cNvSpPr>
            <a:spLocks noGrp="1"/>
          </p:cNvSpPr>
          <p:nvPr>
            <p:ph idx="1"/>
          </p:nvPr>
        </p:nvSpPr>
        <p:spPr>
          <a:xfrm>
            <a:off x="5282520" y="2367092"/>
            <a:ext cx="5855415" cy="3847444"/>
          </a:xfrm>
        </p:spPr>
        <p:txBody>
          <a:bodyPr>
            <a:normAutofit/>
          </a:bodyPr>
          <a:lstStyle/>
          <a:p>
            <a:pPr fontAlgn="base"/>
            <a:r>
              <a:rPr lang="en-US" b="1" dirty="0"/>
              <a:t>Understand the context</a:t>
            </a:r>
          </a:p>
          <a:p>
            <a:pPr fontAlgn="base"/>
            <a:r>
              <a:rPr lang="en-US" dirty="0"/>
              <a:t>Choose an appropriate visual display</a:t>
            </a:r>
          </a:p>
          <a:p>
            <a:pPr fontAlgn="base"/>
            <a:r>
              <a:rPr lang="en-US" dirty="0"/>
              <a:t>Eliminate clutter</a:t>
            </a:r>
          </a:p>
          <a:p>
            <a:pPr fontAlgn="base"/>
            <a:r>
              <a:rPr lang="en-US" dirty="0"/>
              <a:t>Focus attention where you want it</a:t>
            </a:r>
          </a:p>
          <a:p>
            <a:pPr fontAlgn="base"/>
            <a:r>
              <a:rPr lang="en-US" dirty="0"/>
              <a:t>Think like a designer</a:t>
            </a:r>
          </a:p>
          <a:p>
            <a:pPr fontAlgn="base"/>
            <a:r>
              <a:rPr lang="en-US" dirty="0"/>
              <a:t>Tell a story</a:t>
            </a:r>
          </a:p>
          <a:p>
            <a:endParaRPr lang="en-US" dirty="0"/>
          </a:p>
        </p:txBody>
      </p:sp>
      <p:sp>
        <p:nvSpPr>
          <p:cNvPr id="2" name="Title 1">
            <a:extLst>
              <a:ext uri="{FF2B5EF4-FFF2-40B4-BE49-F238E27FC236}">
                <a16:creationId xmlns:a16="http://schemas.microsoft.com/office/drawing/2014/main" id="{95D67211-4EE3-43F7-8961-CEE1E1CBA980}"/>
              </a:ext>
            </a:extLst>
          </p:cNvPr>
          <p:cNvSpPr>
            <a:spLocks noGrp="1"/>
          </p:cNvSpPr>
          <p:nvPr>
            <p:ph type="title"/>
          </p:nvPr>
        </p:nvSpPr>
        <p:spPr>
          <a:xfrm>
            <a:off x="5282520" y="618517"/>
            <a:ext cx="5855416" cy="1596177"/>
          </a:xfrm>
        </p:spPr>
        <p:txBody>
          <a:bodyPr>
            <a:normAutofit/>
          </a:bodyPr>
          <a:lstStyle/>
          <a:p>
            <a:r>
              <a:rPr lang="en-US" dirty="0">
                <a:latin typeface="BentonSans Book"/>
              </a:rPr>
              <a:t>Building your data story</a:t>
            </a:r>
            <a:endParaRPr lang="en-US" dirty="0"/>
          </a:p>
        </p:txBody>
      </p:sp>
      <p:sp>
        <p:nvSpPr>
          <p:cNvPr id="4" name="Slide Number Placeholder 3">
            <a:extLst>
              <a:ext uri="{FF2B5EF4-FFF2-40B4-BE49-F238E27FC236}">
                <a16:creationId xmlns:a16="http://schemas.microsoft.com/office/drawing/2014/main" id="{F6EF0BDA-3AE6-4F1F-A145-20D31F683FF7}"/>
              </a:ext>
            </a:extLst>
          </p:cNvPr>
          <p:cNvSpPr>
            <a:spLocks noGrp="1"/>
          </p:cNvSpPr>
          <p:nvPr>
            <p:ph type="sldNum" sz="quarter" idx="12"/>
          </p:nvPr>
        </p:nvSpPr>
        <p:spPr/>
        <p:txBody>
          <a:bodyPr/>
          <a:lstStyle/>
          <a:p>
            <a:fld id="{CE477A3A-57BA-4A2B-8B78-11EC62B35343}" type="slidenum">
              <a:rPr lang="en-US" smtClean="0"/>
              <a:t>42</a:t>
            </a:fld>
            <a:endParaRPr lang="en-US"/>
          </a:p>
        </p:txBody>
      </p:sp>
    </p:spTree>
    <p:extLst>
      <p:ext uri="{BB962C8B-B14F-4D97-AF65-F5344CB8AC3E}">
        <p14:creationId xmlns:p14="http://schemas.microsoft.com/office/powerpoint/2010/main" val="1456223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B544-2BF1-45F7-AE47-8AD62BBC227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tx1"/>
                </a:solidFill>
                <a:latin typeface="+mj-lt"/>
                <a:ea typeface="+mj-ea"/>
                <a:cs typeface="+mj-cs"/>
              </a:rPr>
              <a:t>The importance of context </a:t>
            </a:r>
          </a:p>
        </p:txBody>
      </p:sp>
      <p:pic>
        <p:nvPicPr>
          <p:cNvPr id="4" name="Content Placeholder 5" descr="04Fig01.png">
            <a:extLst>
              <a:ext uri="{FF2B5EF4-FFF2-40B4-BE49-F238E27FC236}">
                <a16:creationId xmlns:a16="http://schemas.microsoft.com/office/drawing/2014/main" id="{8E6D3653-313C-46CC-AE0C-9D2EDC2DCB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097" y="2366963"/>
            <a:ext cx="6723805" cy="3424237"/>
          </a:xfrm>
          <a:prstGeom prst="rect">
            <a:avLst/>
          </a:prstGeom>
        </p:spPr>
      </p:pic>
      <p:sp>
        <p:nvSpPr>
          <p:cNvPr id="3" name="Rectangle 2">
            <a:extLst>
              <a:ext uri="{FF2B5EF4-FFF2-40B4-BE49-F238E27FC236}">
                <a16:creationId xmlns:a16="http://schemas.microsoft.com/office/drawing/2014/main" id="{64B3C053-BAD2-4724-A20D-1A0C5075F9BD}"/>
              </a:ext>
            </a:extLst>
          </p:cNvPr>
          <p:cNvSpPr/>
          <p:nvPr/>
        </p:nvSpPr>
        <p:spPr>
          <a:xfrm>
            <a:off x="475068" y="6419456"/>
            <a:ext cx="11373852" cy="400110"/>
          </a:xfrm>
          <a:prstGeom prst="rect">
            <a:avLst/>
          </a:prstGeom>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Georgia" panose="02040502050405020303" pitchFamily="18" charset="0"/>
              </a:rPr>
              <a:t>without context [in analytics] data is “meaningless, irrelevant, and even dangerous.”</a:t>
            </a:r>
            <a:endParaRPr lang="en-US" sz="2000" b="1" dirty="0">
              <a:solidFill>
                <a:srgbClr val="FF0000"/>
              </a:solidFill>
              <a:effectLst>
                <a:outerShdw blurRad="38100" dist="38100" dir="2700000" algn="tl">
                  <a:srgbClr val="000000">
                    <a:alpha val="43137"/>
                  </a:srgbClr>
                </a:outerShdw>
              </a:effectLst>
            </a:endParaRPr>
          </a:p>
        </p:txBody>
      </p:sp>
      <p:sp>
        <p:nvSpPr>
          <p:cNvPr id="5" name="Slide Number Placeholder 4">
            <a:extLst>
              <a:ext uri="{FF2B5EF4-FFF2-40B4-BE49-F238E27FC236}">
                <a16:creationId xmlns:a16="http://schemas.microsoft.com/office/drawing/2014/main" id="{D74B7C31-177A-44DE-95F9-FB47BB9BA3C0}"/>
              </a:ext>
            </a:extLst>
          </p:cNvPr>
          <p:cNvSpPr>
            <a:spLocks noGrp="1"/>
          </p:cNvSpPr>
          <p:nvPr>
            <p:ph type="sldNum" sz="quarter" idx="12"/>
          </p:nvPr>
        </p:nvSpPr>
        <p:spPr/>
        <p:txBody>
          <a:bodyPr/>
          <a:lstStyle/>
          <a:p>
            <a:fld id="{CE477A3A-57BA-4A2B-8B78-11EC62B35343}" type="slidenum">
              <a:rPr lang="en-US" smtClean="0"/>
              <a:t>43</a:t>
            </a:fld>
            <a:endParaRPr lang="en-US"/>
          </a:p>
        </p:txBody>
      </p:sp>
    </p:spTree>
    <p:extLst>
      <p:ext uri="{BB962C8B-B14F-4D97-AF65-F5344CB8AC3E}">
        <p14:creationId xmlns:p14="http://schemas.microsoft.com/office/powerpoint/2010/main" val="304440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D95A-85F1-4316-938D-95CCB1D650C5}"/>
              </a:ext>
            </a:extLst>
          </p:cNvPr>
          <p:cNvSpPr>
            <a:spLocks noGrp="1"/>
          </p:cNvSpPr>
          <p:nvPr>
            <p:ph type="title"/>
          </p:nvPr>
        </p:nvSpPr>
        <p:spPr>
          <a:xfrm>
            <a:off x="641074" y="1419900"/>
            <a:ext cx="2844002" cy="4018201"/>
          </a:xfrm>
        </p:spPr>
        <p:txBody>
          <a:bodyPr>
            <a:normAutofit/>
          </a:bodyPr>
          <a:lstStyle/>
          <a:p>
            <a:pPr algn="l"/>
            <a:r>
              <a:rPr lang="en-US" sz="4400"/>
              <a:t>Context in Action </a:t>
            </a:r>
          </a:p>
        </p:txBody>
      </p:sp>
      <p:sp>
        <p:nvSpPr>
          <p:cNvPr id="3" name="Content Placeholder 2">
            <a:extLst>
              <a:ext uri="{FF2B5EF4-FFF2-40B4-BE49-F238E27FC236}">
                <a16:creationId xmlns:a16="http://schemas.microsoft.com/office/drawing/2014/main" id="{900EC98A-D02E-4344-9A55-98BDAB6F5952}"/>
              </a:ext>
            </a:extLst>
          </p:cNvPr>
          <p:cNvSpPr>
            <a:spLocks noGrp="1"/>
          </p:cNvSpPr>
          <p:nvPr>
            <p:ph idx="1"/>
          </p:nvPr>
        </p:nvSpPr>
        <p:spPr>
          <a:xfrm>
            <a:off x="4701008" y="1193576"/>
            <a:ext cx="6576591" cy="4470850"/>
          </a:xfrm>
        </p:spPr>
        <p:txBody>
          <a:bodyPr anchor="ctr">
            <a:normAutofit/>
          </a:bodyPr>
          <a:lstStyle/>
          <a:p>
            <a:r>
              <a:rPr lang="en-US"/>
              <a:t>Context of </a:t>
            </a:r>
            <a:r>
              <a:rPr lang="en-US" b="1"/>
              <a:t>data</a:t>
            </a:r>
          </a:p>
          <a:p>
            <a:r>
              <a:rPr lang="en-US"/>
              <a:t>Context of </a:t>
            </a:r>
            <a:r>
              <a:rPr lang="en-US" b="1"/>
              <a:t>structure</a:t>
            </a:r>
          </a:p>
          <a:p>
            <a:r>
              <a:rPr lang="en-US"/>
              <a:t>Context of </a:t>
            </a:r>
            <a:r>
              <a:rPr lang="en-US" b="1"/>
              <a:t>audience</a:t>
            </a:r>
          </a:p>
          <a:p>
            <a:r>
              <a:rPr lang="en-US"/>
              <a:t>Context of </a:t>
            </a:r>
            <a:r>
              <a:rPr lang="en-US" b="1"/>
              <a:t>presentation</a:t>
            </a:r>
          </a:p>
          <a:p>
            <a:pPr marL="0" indent="0">
              <a:buNone/>
            </a:pPr>
            <a:endParaRPr lang="en-US" b="1"/>
          </a:p>
          <a:p>
            <a:pPr marL="0" indent="0">
              <a:buNone/>
            </a:pPr>
            <a:r>
              <a:rPr lang="en-US" b="1"/>
              <a:t> Context Caution</a:t>
            </a:r>
          </a:p>
          <a:p>
            <a:r>
              <a:rPr lang="en-US"/>
              <a:t>There’s more to context than just the data</a:t>
            </a:r>
          </a:p>
        </p:txBody>
      </p:sp>
      <p:sp>
        <p:nvSpPr>
          <p:cNvPr id="4" name="Slide Number Placeholder 3">
            <a:extLst>
              <a:ext uri="{FF2B5EF4-FFF2-40B4-BE49-F238E27FC236}">
                <a16:creationId xmlns:a16="http://schemas.microsoft.com/office/drawing/2014/main" id="{B680F74E-90B9-40D7-B2DA-84FB6D1AC222}"/>
              </a:ext>
            </a:extLst>
          </p:cNvPr>
          <p:cNvSpPr>
            <a:spLocks noGrp="1"/>
          </p:cNvSpPr>
          <p:nvPr>
            <p:ph type="sldNum" sz="quarter" idx="12"/>
          </p:nvPr>
        </p:nvSpPr>
        <p:spPr/>
        <p:txBody>
          <a:bodyPr/>
          <a:lstStyle/>
          <a:p>
            <a:fld id="{CE477A3A-57BA-4A2B-8B78-11EC62B35343}" type="slidenum">
              <a:rPr lang="en-US" smtClean="0"/>
              <a:t>44</a:t>
            </a:fld>
            <a:endParaRPr lang="en-US"/>
          </a:p>
        </p:txBody>
      </p:sp>
    </p:spTree>
    <p:extLst>
      <p:ext uri="{BB962C8B-B14F-4D97-AF65-F5344CB8AC3E}">
        <p14:creationId xmlns:p14="http://schemas.microsoft.com/office/powerpoint/2010/main" val="3661792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Exploratory versus Explanatory Analysis</a:t>
            </a:r>
            <a:br>
              <a:rPr lang="en-US" dirty="0"/>
            </a:br>
            <a:endParaRPr lang="en-US" dirty="0"/>
          </a:p>
        </p:txBody>
      </p:sp>
      <p:sp>
        <p:nvSpPr>
          <p:cNvPr id="4" name="Content Placeholder 3"/>
          <p:cNvSpPr>
            <a:spLocks noGrp="1"/>
          </p:cNvSpPr>
          <p:nvPr>
            <p:ph idx="1"/>
          </p:nvPr>
        </p:nvSpPr>
        <p:spPr>
          <a:xfrm>
            <a:off x="725905" y="2378076"/>
            <a:ext cx="9538587" cy="3651504"/>
          </a:xfrm>
        </p:spPr>
        <p:txBody>
          <a:bodyPr>
            <a:normAutofit/>
          </a:bodyPr>
          <a:lstStyle/>
          <a:p>
            <a:pPr marL="0" indent="0">
              <a:buNone/>
            </a:pPr>
            <a:r>
              <a:rPr lang="en-US" sz="3600" b="1" dirty="0"/>
              <a:t>Exploratory</a:t>
            </a:r>
          </a:p>
          <a:p>
            <a:pPr marL="0" indent="0">
              <a:buNone/>
            </a:pPr>
            <a:r>
              <a:rPr lang="en-US" sz="2933" dirty="0"/>
              <a:t>Insight </a:t>
            </a:r>
          </a:p>
          <a:p>
            <a:pPr marL="0" indent="0">
              <a:buNone/>
            </a:pPr>
            <a:r>
              <a:rPr lang="en-US" sz="2933" dirty="0"/>
              <a:t>Discover hidden patterns</a:t>
            </a:r>
          </a:p>
          <a:p>
            <a:pPr marL="0" indent="0">
              <a:buNone/>
            </a:pPr>
            <a:r>
              <a:rPr lang="en-US" sz="2933" dirty="0"/>
              <a:t>Seek to understand</a:t>
            </a:r>
          </a:p>
          <a:p>
            <a:pPr marL="0" indent="0">
              <a:buNone/>
            </a:pPr>
            <a:endParaRPr lang="en-US" dirty="0"/>
          </a:p>
        </p:txBody>
      </p:sp>
      <p:sp>
        <p:nvSpPr>
          <p:cNvPr id="5" name="Content Placeholder 4"/>
          <p:cNvSpPr>
            <a:spLocks noGrp="1"/>
          </p:cNvSpPr>
          <p:nvPr>
            <p:ph sz="half" idx="4294967295"/>
          </p:nvPr>
        </p:nvSpPr>
        <p:spPr>
          <a:xfrm>
            <a:off x="7010400" y="2506663"/>
            <a:ext cx="5181600" cy="4351337"/>
          </a:xfrm>
        </p:spPr>
        <p:txBody>
          <a:bodyPr/>
          <a:lstStyle/>
          <a:p>
            <a:pPr marL="0" indent="0">
              <a:buNone/>
            </a:pPr>
            <a:r>
              <a:rPr lang="en-US" sz="3600" b="1" dirty="0"/>
              <a:t>Explanatory</a:t>
            </a:r>
          </a:p>
          <a:p>
            <a:pPr marL="0" lvl="1" indent="0">
              <a:buNone/>
            </a:pPr>
            <a:r>
              <a:rPr lang="en-US" sz="2933" dirty="0"/>
              <a:t>Answer a question</a:t>
            </a:r>
          </a:p>
          <a:p>
            <a:pPr marL="0" lvl="1" indent="0">
              <a:buNone/>
            </a:pPr>
            <a:r>
              <a:rPr lang="en-US" sz="2933" dirty="0"/>
              <a:t>Support a decision </a:t>
            </a:r>
          </a:p>
          <a:p>
            <a:pPr marL="0" lvl="1" indent="0">
              <a:buNone/>
            </a:pPr>
            <a:r>
              <a:rPr lang="en-US" sz="2933" dirty="0"/>
              <a:t>Communicate information </a:t>
            </a:r>
          </a:p>
          <a:p>
            <a:pPr marL="0" indent="0">
              <a:buNone/>
            </a:pPr>
            <a:endParaRPr lang="en-US" dirty="0"/>
          </a:p>
        </p:txBody>
      </p:sp>
      <p:sp>
        <p:nvSpPr>
          <p:cNvPr id="3" name="Slide Number Placeholder 2">
            <a:extLst>
              <a:ext uri="{FF2B5EF4-FFF2-40B4-BE49-F238E27FC236}">
                <a16:creationId xmlns:a16="http://schemas.microsoft.com/office/drawing/2014/main" id="{2C0C3AB9-53F8-41F2-9B9A-25F184192A20}"/>
              </a:ext>
            </a:extLst>
          </p:cNvPr>
          <p:cNvSpPr>
            <a:spLocks noGrp="1"/>
          </p:cNvSpPr>
          <p:nvPr>
            <p:ph type="sldNum" sz="quarter" idx="12"/>
          </p:nvPr>
        </p:nvSpPr>
        <p:spPr/>
        <p:txBody>
          <a:bodyPr/>
          <a:lstStyle/>
          <a:p>
            <a:fld id="{CE477A3A-57BA-4A2B-8B78-11EC62B35343}" type="slidenum">
              <a:rPr lang="en-US" smtClean="0"/>
              <a:t>45</a:t>
            </a:fld>
            <a:endParaRPr lang="en-US"/>
          </a:p>
        </p:txBody>
      </p:sp>
    </p:spTree>
    <p:extLst>
      <p:ext uri="{BB962C8B-B14F-4D97-AF65-F5344CB8AC3E}">
        <p14:creationId xmlns:p14="http://schemas.microsoft.com/office/powerpoint/2010/main" val="3407559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2E4B-3C4E-4D00-B534-C1FD5556DD90}"/>
              </a:ext>
            </a:extLst>
          </p:cNvPr>
          <p:cNvSpPr>
            <a:spLocks noGrp="1"/>
          </p:cNvSpPr>
          <p:nvPr>
            <p:ph type="title"/>
          </p:nvPr>
        </p:nvSpPr>
        <p:spPr>
          <a:xfrm>
            <a:off x="641074" y="1419900"/>
            <a:ext cx="2844002" cy="4018201"/>
          </a:xfrm>
        </p:spPr>
        <p:txBody>
          <a:bodyPr>
            <a:normAutofit/>
          </a:bodyPr>
          <a:lstStyle/>
          <a:p>
            <a:pPr algn="l"/>
            <a:r>
              <a:rPr lang="en-US" sz="4100" dirty="0"/>
              <a:t>Questions to Answer</a:t>
            </a:r>
          </a:p>
        </p:txBody>
      </p:sp>
      <p:sp>
        <p:nvSpPr>
          <p:cNvPr id="3" name="Content Placeholder 2">
            <a:extLst>
              <a:ext uri="{FF2B5EF4-FFF2-40B4-BE49-F238E27FC236}">
                <a16:creationId xmlns:a16="http://schemas.microsoft.com/office/drawing/2014/main" id="{9095D85C-DEF0-4660-96C3-2E0E7F7DEE6E}"/>
              </a:ext>
            </a:extLst>
          </p:cNvPr>
          <p:cNvSpPr>
            <a:spLocks noGrp="1"/>
          </p:cNvSpPr>
          <p:nvPr>
            <p:ph idx="1"/>
          </p:nvPr>
        </p:nvSpPr>
        <p:spPr>
          <a:xfrm>
            <a:off x="4701008" y="1193575"/>
            <a:ext cx="7143330" cy="5078637"/>
          </a:xfrm>
        </p:spPr>
        <p:txBody>
          <a:bodyPr anchor="ctr">
            <a:normAutofit/>
          </a:bodyPr>
          <a:lstStyle/>
          <a:p>
            <a:pPr fontAlgn="base">
              <a:lnSpc>
                <a:spcPct val="110000"/>
              </a:lnSpc>
            </a:pPr>
            <a:r>
              <a:rPr lang="en-US" sz="1800" dirty="0"/>
              <a:t>What background information is relevant or essential?</a:t>
            </a:r>
          </a:p>
          <a:p>
            <a:pPr fontAlgn="base">
              <a:lnSpc>
                <a:spcPct val="110000"/>
              </a:lnSpc>
            </a:pPr>
            <a:r>
              <a:rPr lang="en-US" sz="1800" dirty="0"/>
              <a:t>Who is the audience or decision maker? What do we know about them?</a:t>
            </a:r>
          </a:p>
          <a:p>
            <a:pPr fontAlgn="base">
              <a:lnSpc>
                <a:spcPct val="110000"/>
              </a:lnSpc>
            </a:pPr>
            <a:r>
              <a:rPr lang="en-US" sz="1800" dirty="0"/>
              <a:t>What biases does our audience have that might make them supportive of or resistant to our message?</a:t>
            </a:r>
          </a:p>
          <a:p>
            <a:pPr fontAlgn="base">
              <a:lnSpc>
                <a:spcPct val="110000"/>
              </a:lnSpc>
            </a:pPr>
            <a:r>
              <a:rPr lang="en-US" sz="1800" dirty="0"/>
              <a:t>What data is available that would strengthen our case? Is our audience familiar with this data, or is it new?</a:t>
            </a:r>
          </a:p>
          <a:p>
            <a:pPr fontAlgn="base">
              <a:lnSpc>
                <a:spcPct val="110000"/>
              </a:lnSpc>
            </a:pPr>
            <a:r>
              <a:rPr lang="en-US" sz="1800" dirty="0"/>
              <a:t>Where are the risks: what factors could weaken our case and do we need to proactively address them?</a:t>
            </a:r>
          </a:p>
          <a:p>
            <a:pPr fontAlgn="base">
              <a:lnSpc>
                <a:spcPct val="110000"/>
              </a:lnSpc>
            </a:pPr>
            <a:r>
              <a:rPr lang="en-US" sz="1800" dirty="0"/>
              <a:t>What would a successful outcome look like?</a:t>
            </a:r>
          </a:p>
          <a:p>
            <a:pPr fontAlgn="base">
              <a:lnSpc>
                <a:spcPct val="110000"/>
              </a:lnSpc>
            </a:pPr>
            <a:r>
              <a:rPr lang="en-US" sz="1800" dirty="0"/>
              <a:t>If you only had a limited amount of time or a single sentence to tell your audience what they need to know, what would you say?</a:t>
            </a:r>
          </a:p>
          <a:p>
            <a:pPr>
              <a:lnSpc>
                <a:spcPct val="110000"/>
              </a:lnSpc>
            </a:pPr>
            <a:endParaRPr lang="en-US" sz="1600" dirty="0"/>
          </a:p>
        </p:txBody>
      </p:sp>
      <p:sp>
        <p:nvSpPr>
          <p:cNvPr id="4" name="Slide Number Placeholder 3">
            <a:extLst>
              <a:ext uri="{FF2B5EF4-FFF2-40B4-BE49-F238E27FC236}">
                <a16:creationId xmlns:a16="http://schemas.microsoft.com/office/drawing/2014/main" id="{07B53C19-3636-46A0-846E-71405C3D1126}"/>
              </a:ext>
            </a:extLst>
          </p:cNvPr>
          <p:cNvSpPr>
            <a:spLocks noGrp="1"/>
          </p:cNvSpPr>
          <p:nvPr>
            <p:ph type="sldNum" sz="quarter" idx="12"/>
          </p:nvPr>
        </p:nvSpPr>
        <p:spPr/>
        <p:txBody>
          <a:bodyPr/>
          <a:lstStyle/>
          <a:p>
            <a:fld id="{CE477A3A-57BA-4A2B-8B78-11EC62B35343}" type="slidenum">
              <a:rPr lang="en-US" smtClean="0"/>
              <a:t>46</a:t>
            </a:fld>
            <a:endParaRPr lang="en-US"/>
          </a:p>
        </p:txBody>
      </p:sp>
    </p:spTree>
    <p:extLst>
      <p:ext uri="{BB962C8B-B14F-4D97-AF65-F5344CB8AC3E}">
        <p14:creationId xmlns:p14="http://schemas.microsoft.com/office/powerpoint/2010/main" val="371692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known-customer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19868" b="18796"/>
          <a:stretch/>
        </p:blipFill>
        <p:spPr>
          <a:xfrm>
            <a:off x="20" y="-1"/>
            <a:ext cx="12191980" cy="4187739"/>
          </a:xfrm>
          <a:prstGeom prst="rect">
            <a:avLst/>
          </a:prstGeom>
        </p:spPr>
      </p:pic>
      <p:sp>
        <p:nvSpPr>
          <p:cNvPr id="6" name="Title 5">
            <a:extLst>
              <a:ext uri="{FF2B5EF4-FFF2-40B4-BE49-F238E27FC236}">
                <a16:creationId xmlns:a16="http://schemas.microsoft.com/office/drawing/2014/main" id="{29FC38D6-086B-4C18-98ED-B59708E8FA2C}"/>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a:t>Analyzing Your Audience</a:t>
            </a:r>
          </a:p>
        </p:txBody>
      </p:sp>
      <p:sp>
        <p:nvSpPr>
          <p:cNvPr id="2" name="Slide Number Placeholder 1">
            <a:extLst>
              <a:ext uri="{FF2B5EF4-FFF2-40B4-BE49-F238E27FC236}">
                <a16:creationId xmlns:a16="http://schemas.microsoft.com/office/drawing/2014/main" id="{816B56E5-BDD8-4A02-857C-1DE5F15A9789}"/>
              </a:ext>
            </a:extLst>
          </p:cNvPr>
          <p:cNvSpPr>
            <a:spLocks noGrp="1"/>
          </p:cNvSpPr>
          <p:nvPr>
            <p:ph type="sldNum" sz="quarter" idx="12"/>
          </p:nvPr>
        </p:nvSpPr>
        <p:spPr/>
        <p:txBody>
          <a:bodyPr/>
          <a:lstStyle/>
          <a:p>
            <a:fld id="{CE477A3A-57BA-4A2B-8B78-11EC62B35343}" type="slidenum">
              <a:rPr lang="en-US" smtClean="0"/>
              <a:t>47</a:t>
            </a:fld>
            <a:endParaRPr lang="en-US"/>
          </a:p>
        </p:txBody>
      </p:sp>
    </p:spTree>
    <p:extLst>
      <p:ext uri="{BB962C8B-B14F-4D97-AF65-F5344CB8AC3E}">
        <p14:creationId xmlns:p14="http://schemas.microsoft.com/office/powerpoint/2010/main" val="4099173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568345"/>
            <a:ext cx="5303471" cy="1560716"/>
          </a:xfrm>
        </p:spPr>
        <p:txBody>
          <a:bodyPr vert="horz" lIns="91440" tIns="45720" rIns="91440" bIns="45720" rtlCol="0" anchor="t">
            <a:normAutofit/>
          </a:bodyPr>
          <a:lstStyle/>
          <a:p>
            <a:r>
              <a:rPr lang="en-US" sz="3400" dirty="0"/>
              <a:t>Analyzing Your Audience </a:t>
            </a:r>
            <a:br>
              <a:rPr lang="en-US" sz="3400" dirty="0"/>
            </a:br>
            <a:endParaRPr lang="en-US" sz="3400" dirty="0"/>
          </a:p>
        </p:txBody>
      </p:sp>
      <p:pic>
        <p:nvPicPr>
          <p:cNvPr id="8" name="Content Placeholder 7" descr="673383_question_512x512.p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7293" y="645106"/>
            <a:ext cx="5247747" cy="5247747"/>
          </a:xfrm>
          <a:prstGeom prst="rect">
            <a:avLst/>
          </a:prstGeom>
        </p:spPr>
      </p:pic>
      <p:sp>
        <p:nvSpPr>
          <p:cNvPr id="5" name="Content Placeholder 4"/>
          <p:cNvSpPr>
            <a:spLocks noGrp="1"/>
          </p:cNvSpPr>
          <p:nvPr>
            <p:ph sz="half" idx="2"/>
          </p:nvPr>
        </p:nvSpPr>
        <p:spPr>
          <a:xfrm>
            <a:off x="6400800" y="2438400"/>
            <a:ext cx="5303471" cy="3651504"/>
          </a:xfrm>
        </p:spPr>
        <p:txBody>
          <a:bodyPr vert="horz" lIns="91440" tIns="45720" rIns="91440" bIns="45720" rtlCol="0">
            <a:normAutofit/>
          </a:bodyPr>
          <a:lstStyle/>
          <a:p>
            <a:pPr marL="0" indent="0">
              <a:buNone/>
            </a:pPr>
            <a:r>
              <a:rPr lang="en-US" sz="2800" b="1" dirty="0"/>
              <a:t>Who</a:t>
            </a:r>
          </a:p>
          <a:p>
            <a:r>
              <a:rPr lang="en-US" sz="2800" dirty="0"/>
              <a:t>Be specific</a:t>
            </a:r>
          </a:p>
          <a:p>
            <a:r>
              <a:rPr lang="en-US" sz="2800" dirty="0"/>
              <a:t>Avoid generalizations</a:t>
            </a:r>
          </a:p>
          <a:p>
            <a:r>
              <a:rPr lang="en-US" sz="2800" dirty="0"/>
              <a:t>Identify decision-makers and key influencers</a:t>
            </a:r>
          </a:p>
          <a:p>
            <a:r>
              <a:rPr lang="en-US" sz="2800" dirty="0"/>
              <a:t>Consider your relationship</a:t>
            </a:r>
          </a:p>
        </p:txBody>
      </p:sp>
      <p:sp>
        <p:nvSpPr>
          <p:cNvPr id="3" name="Slide Number Placeholder 2">
            <a:extLst>
              <a:ext uri="{FF2B5EF4-FFF2-40B4-BE49-F238E27FC236}">
                <a16:creationId xmlns:a16="http://schemas.microsoft.com/office/drawing/2014/main" id="{91F1FEF3-FE16-445D-9A5B-FC2019A77EFA}"/>
              </a:ext>
            </a:extLst>
          </p:cNvPr>
          <p:cNvSpPr>
            <a:spLocks noGrp="1"/>
          </p:cNvSpPr>
          <p:nvPr>
            <p:ph type="sldNum" sz="quarter" idx="12"/>
          </p:nvPr>
        </p:nvSpPr>
        <p:spPr/>
        <p:txBody>
          <a:bodyPr/>
          <a:lstStyle/>
          <a:p>
            <a:fld id="{CE477A3A-57BA-4A2B-8B78-11EC62B35343}" type="slidenum">
              <a:rPr lang="en-US" smtClean="0"/>
              <a:t>48</a:t>
            </a:fld>
            <a:endParaRPr lang="en-US"/>
          </a:p>
        </p:txBody>
      </p:sp>
    </p:spTree>
    <p:extLst>
      <p:ext uri="{BB962C8B-B14F-4D97-AF65-F5344CB8AC3E}">
        <p14:creationId xmlns:p14="http://schemas.microsoft.com/office/powerpoint/2010/main" val="3956817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Questions">
            <a:extLst>
              <a:ext uri="{FF2B5EF4-FFF2-40B4-BE49-F238E27FC236}">
                <a16:creationId xmlns:a16="http://schemas.microsoft.com/office/drawing/2014/main" id="{99A6EBF5-6E7F-490F-9E1D-D3F4211119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7704" y="1524495"/>
            <a:ext cx="3840815" cy="3840815"/>
          </a:xfrm>
          <a:prstGeom prst="rect">
            <a:avLst/>
          </a:prstGeom>
        </p:spPr>
      </p:pic>
      <p:sp>
        <p:nvSpPr>
          <p:cNvPr id="5" name="Content Placeholder 4"/>
          <p:cNvSpPr>
            <a:spLocks noGrp="1"/>
          </p:cNvSpPr>
          <p:nvPr>
            <p:ph idx="1"/>
          </p:nvPr>
        </p:nvSpPr>
        <p:spPr>
          <a:xfrm>
            <a:off x="1054065" y="2367092"/>
            <a:ext cx="5855415" cy="3847444"/>
          </a:xfrm>
        </p:spPr>
        <p:txBody>
          <a:bodyPr vert="horz" lIns="91440" tIns="45720" rIns="91440" bIns="45720" rtlCol="0">
            <a:normAutofit/>
          </a:bodyPr>
          <a:lstStyle/>
          <a:p>
            <a:pPr marL="0" indent="0">
              <a:lnSpc>
                <a:spcPct val="110000"/>
              </a:lnSpc>
              <a:buNone/>
            </a:pPr>
            <a:r>
              <a:rPr lang="en-US" sz="2500" b="1" dirty="0"/>
              <a:t>What</a:t>
            </a:r>
          </a:p>
          <a:p>
            <a:pPr>
              <a:lnSpc>
                <a:spcPct val="110000"/>
              </a:lnSpc>
            </a:pPr>
            <a:r>
              <a:rPr lang="en-US" sz="2500" dirty="0"/>
              <a:t>What do you have?</a:t>
            </a:r>
          </a:p>
          <a:p>
            <a:pPr>
              <a:lnSpc>
                <a:spcPct val="110000"/>
              </a:lnSpc>
            </a:pPr>
            <a:r>
              <a:rPr lang="en-US" sz="2500" dirty="0"/>
              <a:t>What do you need?</a:t>
            </a:r>
          </a:p>
          <a:p>
            <a:pPr>
              <a:lnSpc>
                <a:spcPct val="110000"/>
              </a:lnSpc>
            </a:pPr>
            <a:r>
              <a:rPr lang="en-US" sz="2500" dirty="0"/>
              <a:t>What are the capabilities?</a:t>
            </a:r>
          </a:p>
          <a:p>
            <a:pPr>
              <a:lnSpc>
                <a:spcPct val="110000"/>
              </a:lnSpc>
            </a:pPr>
            <a:r>
              <a:rPr lang="en-US" sz="2500" dirty="0"/>
              <a:t>What are the limitations?</a:t>
            </a:r>
          </a:p>
          <a:p>
            <a:pPr>
              <a:lnSpc>
                <a:spcPct val="110000"/>
              </a:lnSpc>
            </a:pPr>
            <a:r>
              <a:rPr lang="en-US" sz="2500" dirty="0"/>
              <a:t>Is it quality?</a:t>
            </a:r>
          </a:p>
          <a:p>
            <a:pPr>
              <a:lnSpc>
                <a:spcPct val="110000"/>
              </a:lnSpc>
            </a:pPr>
            <a:r>
              <a:rPr lang="en-US" sz="2500" dirty="0"/>
              <a:t>Is it credible?</a:t>
            </a:r>
          </a:p>
        </p:txBody>
      </p:sp>
      <p:sp>
        <p:nvSpPr>
          <p:cNvPr id="2" name="Title 1"/>
          <p:cNvSpPr>
            <a:spLocks noGrp="1"/>
          </p:cNvSpPr>
          <p:nvPr>
            <p:ph type="title"/>
          </p:nvPr>
        </p:nvSpPr>
        <p:spPr>
          <a:xfrm>
            <a:off x="1054064" y="618517"/>
            <a:ext cx="5855416" cy="1596177"/>
          </a:xfrm>
        </p:spPr>
        <p:txBody>
          <a:bodyPr vert="horz" lIns="91440" tIns="45720" rIns="91440" bIns="45720" rtlCol="0" anchor="ctr">
            <a:normAutofit/>
          </a:bodyPr>
          <a:lstStyle/>
          <a:p>
            <a:pPr algn="ctr"/>
            <a:r>
              <a:rPr lang="en-US" sz="3600">
                <a:solidFill>
                  <a:schemeClr val="tx1"/>
                </a:solidFill>
              </a:rPr>
              <a:t>Analyzing Your Audience </a:t>
            </a:r>
            <a:br>
              <a:rPr lang="en-US" sz="3600">
                <a:solidFill>
                  <a:schemeClr val="tx1"/>
                </a:solidFill>
              </a:rPr>
            </a:br>
            <a:endParaRPr lang="en-US" sz="3600">
              <a:solidFill>
                <a:schemeClr val="tx1"/>
              </a:solidFill>
            </a:endParaRPr>
          </a:p>
        </p:txBody>
      </p:sp>
    </p:spTree>
    <p:extLst>
      <p:ext uri="{BB962C8B-B14F-4D97-AF65-F5344CB8AC3E}">
        <p14:creationId xmlns:p14="http://schemas.microsoft.com/office/powerpoint/2010/main" val="179714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visualization-tools-concept.png"/>
          <p:cNvPicPr>
            <a:picLocks noChangeAspect="1"/>
          </p:cNvPicPr>
          <p:nvPr/>
        </p:nvPicPr>
        <p:blipFill rotWithShape="1">
          <a:blip r:embed="rId3">
            <a:extLst>
              <a:ext uri="{28A0092B-C50C-407E-A947-70E740481C1C}">
                <a14:useLocalDpi xmlns:a14="http://schemas.microsoft.com/office/drawing/2010/main" val="0"/>
              </a:ext>
            </a:extLst>
          </a:blip>
          <a:srcRect l="38858"/>
          <a:stretch/>
        </p:blipFill>
        <p:spPr>
          <a:xfrm>
            <a:off x="1524000" y="1"/>
            <a:ext cx="9144000" cy="6874495"/>
          </a:xfrm>
          <a:prstGeom prst="rect">
            <a:avLst/>
          </a:prstGeom>
        </p:spPr>
      </p:pic>
      <p:grpSp>
        <p:nvGrpSpPr>
          <p:cNvPr id="8" name="Group 7"/>
          <p:cNvGrpSpPr/>
          <p:nvPr/>
        </p:nvGrpSpPr>
        <p:grpSpPr>
          <a:xfrm>
            <a:off x="1352365" y="4097867"/>
            <a:ext cx="7554569" cy="1547359"/>
            <a:chOff x="-205965" y="2934547"/>
            <a:chExt cx="8702033" cy="2298814"/>
          </a:xfrm>
        </p:grpSpPr>
        <p:sp>
          <p:nvSpPr>
            <p:cNvPr id="7" name="Round Diagonal Corner Rectangle 6"/>
            <p:cNvSpPr/>
            <p:nvPr/>
          </p:nvSpPr>
          <p:spPr>
            <a:xfrm>
              <a:off x="-205965" y="2934547"/>
              <a:ext cx="8702033" cy="2298814"/>
            </a:xfrm>
            <a:prstGeom prst="round2DiagRect">
              <a:avLst/>
            </a:prstGeom>
            <a:solidFill>
              <a:schemeClr val="bg1">
                <a:lumMod val="85000"/>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3071836"/>
              <a:ext cx="8358757" cy="1920427"/>
            </a:xfrm>
            <a:prstGeom prst="rect">
              <a:avLst/>
            </a:prstGeom>
            <a:noFill/>
          </p:spPr>
          <p:txBody>
            <a:bodyPr wrap="square" rtlCol="0">
              <a:spAutoFit/>
            </a:bodyPr>
            <a:lstStyle/>
            <a:p>
              <a:r>
                <a:rPr lang="en-US" sz="3000" dirty="0">
                  <a:latin typeface="Helvetica Neue Light"/>
                  <a:cs typeface="Helvetica Neue Light"/>
                </a:rPr>
                <a:t>Data Visualization is the practice of representing data visually.</a:t>
              </a:r>
            </a:p>
            <a:p>
              <a:r>
                <a:rPr lang="en-US" dirty="0"/>
                <a:t> </a:t>
              </a:r>
            </a:p>
          </p:txBody>
        </p:sp>
      </p:grpSp>
      <p:sp>
        <p:nvSpPr>
          <p:cNvPr id="9" name="Title 8"/>
          <p:cNvSpPr>
            <a:spLocks noGrp="1"/>
          </p:cNvSpPr>
          <p:nvPr>
            <p:ph type="title"/>
          </p:nvPr>
        </p:nvSpPr>
        <p:spPr/>
        <p:txBody>
          <a:bodyPr/>
          <a:lstStyle/>
          <a:p>
            <a:r>
              <a:rPr lang="en-US" b="1" dirty="0">
                <a:solidFill>
                  <a:srgbClr val="7030A0"/>
                </a:solidFill>
                <a:latin typeface="Georgia" panose="02040502050405020303" pitchFamily="18" charset="0"/>
                <a:cs typeface="Helvetica Neue Light"/>
              </a:rPr>
              <a:t>Definition of Data Visualization</a:t>
            </a:r>
          </a:p>
        </p:txBody>
      </p:sp>
    </p:spTree>
    <p:extLst>
      <p:ext uri="{BB962C8B-B14F-4D97-AF65-F5344CB8AC3E}">
        <p14:creationId xmlns:p14="http://schemas.microsoft.com/office/powerpoint/2010/main" val="2254212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2301-2329-472F-8B7E-7659AEBFDCF2}"/>
              </a:ext>
            </a:extLst>
          </p:cNvPr>
          <p:cNvSpPr>
            <a:spLocks noGrp="1"/>
          </p:cNvSpPr>
          <p:nvPr>
            <p:ph type="title"/>
          </p:nvPr>
        </p:nvSpPr>
        <p:spPr>
          <a:xfrm>
            <a:off x="913775" y="618517"/>
            <a:ext cx="10364451" cy="1596177"/>
          </a:xfrm>
        </p:spPr>
        <p:txBody>
          <a:bodyPr>
            <a:normAutofit/>
          </a:bodyPr>
          <a:lstStyle/>
          <a:p>
            <a:r>
              <a:rPr lang="en-US" dirty="0"/>
              <a:t>Analyze your audience </a:t>
            </a:r>
            <a:r>
              <a:rPr lang="en-US" dirty="0">
                <a:sym typeface="Wingdings" panose="05000000000000000000" pitchFamily="2" charset="2"/>
              </a:rPr>
              <a:t></a:t>
            </a:r>
            <a:r>
              <a:rPr lang="en-US" dirty="0"/>
              <a:t>Why? </a:t>
            </a:r>
          </a:p>
        </p:txBody>
      </p:sp>
      <p:graphicFrame>
        <p:nvGraphicFramePr>
          <p:cNvPr id="7" name="Content Placeholder 2">
            <a:extLst>
              <a:ext uri="{FF2B5EF4-FFF2-40B4-BE49-F238E27FC236}">
                <a16:creationId xmlns:a16="http://schemas.microsoft.com/office/drawing/2014/main" id="{0BBE3A91-41F6-42FE-940D-ED0030B282CB}"/>
              </a:ext>
            </a:extLst>
          </p:cNvPr>
          <p:cNvGraphicFramePr>
            <a:graphicFrameLocks noGrp="1"/>
          </p:cNvGraphicFramePr>
          <p:nvPr>
            <p:ph idx="1"/>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17AFDD7-8C94-4DDB-9CE2-1D941350B07A}"/>
              </a:ext>
            </a:extLst>
          </p:cNvPr>
          <p:cNvSpPr>
            <a:spLocks noGrp="1"/>
          </p:cNvSpPr>
          <p:nvPr>
            <p:ph type="sldNum" sz="quarter" idx="12"/>
          </p:nvPr>
        </p:nvSpPr>
        <p:spPr/>
        <p:txBody>
          <a:bodyPr/>
          <a:lstStyle/>
          <a:p>
            <a:fld id="{CE477A3A-57BA-4A2B-8B78-11EC62B35343}" type="slidenum">
              <a:rPr lang="en-US" smtClean="0"/>
              <a:t>50</a:t>
            </a:fld>
            <a:endParaRPr lang="en-US"/>
          </a:p>
        </p:txBody>
      </p:sp>
    </p:spTree>
    <p:extLst>
      <p:ext uri="{BB962C8B-B14F-4D97-AF65-F5344CB8AC3E}">
        <p14:creationId xmlns:p14="http://schemas.microsoft.com/office/powerpoint/2010/main" val="56023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Hitting-goal.png">
            <a:extLst>
              <a:ext uri="{FF2B5EF4-FFF2-40B4-BE49-F238E27FC236}">
                <a16:creationId xmlns:a16="http://schemas.microsoft.com/office/drawing/2014/main" id="{D7A35133-19CA-4CCB-8D44-758A8CB7557E}"/>
              </a:ext>
            </a:extLst>
          </p:cNvPr>
          <p:cNvPicPr>
            <a:picLocks noChangeAspect="1"/>
          </p:cNvPicPr>
          <p:nvPr/>
        </p:nvPicPr>
        <p:blipFill rotWithShape="1">
          <a:blip r:embed="rId3">
            <a:extLst>
              <a:ext uri="{28A0092B-C50C-407E-A947-70E740481C1C}">
                <a14:useLocalDpi xmlns:a14="http://schemas.microsoft.com/office/drawing/2010/main" val="0"/>
              </a:ext>
            </a:extLst>
          </a:blip>
          <a:srcRect t="22845" r="2" b="19976"/>
          <a:stretch/>
        </p:blipFill>
        <p:spPr>
          <a:xfrm>
            <a:off x="20" y="-1"/>
            <a:ext cx="12191980" cy="4187739"/>
          </a:xfrm>
          <a:prstGeom prst="rect">
            <a:avLst/>
          </a:prstGeom>
        </p:spPr>
      </p:pic>
      <p:sp>
        <p:nvSpPr>
          <p:cNvPr id="2" name="Rectangle 1">
            <a:extLst>
              <a:ext uri="{FF2B5EF4-FFF2-40B4-BE49-F238E27FC236}">
                <a16:creationId xmlns:a16="http://schemas.microsoft.com/office/drawing/2014/main" id="{52875E8C-B0AF-41C4-8472-896BEA3D73A1}"/>
              </a:ext>
            </a:extLst>
          </p:cNvPr>
          <p:cNvSpPr/>
          <p:nvPr/>
        </p:nvSpPr>
        <p:spPr>
          <a:xfrm>
            <a:off x="1146048" y="4437888"/>
            <a:ext cx="9899904" cy="1116711"/>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700" b="1" cap="all">
                <a:latin typeface="+mj-lt"/>
                <a:ea typeface="+mj-ea"/>
                <a:cs typeface="+mj-cs"/>
              </a:rPr>
              <a:t>A good story should meet its goals—and it should be actionable</a:t>
            </a:r>
          </a:p>
        </p:txBody>
      </p:sp>
      <p:sp>
        <p:nvSpPr>
          <p:cNvPr id="3" name="Slide Number Placeholder 2">
            <a:extLst>
              <a:ext uri="{FF2B5EF4-FFF2-40B4-BE49-F238E27FC236}">
                <a16:creationId xmlns:a16="http://schemas.microsoft.com/office/drawing/2014/main" id="{AC09A46A-7337-47AD-BC2B-4C45626B4A16}"/>
              </a:ext>
            </a:extLst>
          </p:cNvPr>
          <p:cNvSpPr>
            <a:spLocks noGrp="1"/>
          </p:cNvSpPr>
          <p:nvPr>
            <p:ph type="sldNum" sz="quarter" idx="12"/>
          </p:nvPr>
        </p:nvSpPr>
        <p:spPr/>
        <p:txBody>
          <a:bodyPr/>
          <a:lstStyle/>
          <a:p>
            <a:fld id="{CE477A3A-57BA-4A2B-8B78-11EC62B35343}" type="slidenum">
              <a:rPr lang="en-US" smtClean="0"/>
              <a:t>51</a:t>
            </a:fld>
            <a:endParaRPr lang="en-US"/>
          </a:p>
        </p:txBody>
      </p:sp>
    </p:spTree>
    <p:extLst>
      <p:ext uri="{BB962C8B-B14F-4D97-AF65-F5344CB8AC3E}">
        <p14:creationId xmlns:p14="http://schemas.microsoft.com/office/powerpoint/2010/main" val="1203719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1B38-0CDE-464C-84AB-2E30089C448C}"/>
              </a:ext>
            </a:extLst>
          </p:cNvPr>
          <p:cNvSpPr>
            <a:spLocks noGrp="1"/>
          </p:cNvSpPr>
          <p:nvPr>
            <p:ph type="title"/>
          </p:nvPr>
        </p:nvSpPr>
        <p:spPr>
          <a:xfrm>
            <a:off x="913774" y="1365957"/>
            <a:ext cx="10364452" cy="4041422"/>
          </a:xfrm>
        </p:spPr>
        <p:txBody>
          <a:bodyPr vert="horz" lIns="91440" tIns="45720" rIns="91440" bIns="45720" rtlCol="0" anchor="ctr">
            <a:normAutofit/>
          </a:bodyPr>
          <a:lstStyle/>
          <a:p>
            <a:r>
              <a:rPr lang="en-US" sz="8000"/>
              <a:t>Planning your Story Process</a:t>
            </a:r>
          </a:p>
        </p:txBody>
      </p:sp>
      <p:sp>
        <p:nvSpPr>
          <p:cNvPr id="3" name="Slide Number Placeholder 2">
            <a:extLst>
              <a:ext uri="{FF2B5EF4-FFF2-40B4-BE49-F238E27FC236}">
                <a16:creationId xmlns:a16="http://schemas.microsoft.com/office/drawing/2014/main" id="{3A4329AB-E65D-4ED4-A874-AC5C44CCFCF9}"/>
              </a:ext>
            </a:extLst>
          </p:cNvPr>
          <p:cNvSpPr>
            <a:spLocks noGrp="1"/>
          </p:cNvSpPr>
          <p:nvPr>
            <p:ph type="sldNum" sz="quarter" idx="12"/>
          </p:nvPr>
        </p:nvSpPr>
        <p:spPr/>
        <p:txBody>
          <a:bodyPr/>
          <a:lstStyle/>
          <a:p>
            <a:fld id="{CE477A3A-57BA-4A2B-8B78-11EC62B35343}" type="slidenum">
              <a:rPr lang="en-US" smtClean="0"/>
              <a:t>52</a:t>
            </a:fld>
            <a:endParaRPr lang="en-US"/>
          </a:p>
        </p:txBody>
      </p:sp>
    </p:spTree>
    <p:extLst>
      <p:ext uri="{BB962C8B-B14F-4D97-AF65-F5344CB8AC3E}">
        <p14:creationId xmlns:p14="http://schemas.microsoft.com/office/powerpoint/2010/main" val="670137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11B1F-C107-492D-9D48-D07304EDB7D0}"/>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dirty="0"/>
              <a:t>Planning your story </a:t>
            </a:r>
          </a:p>
        </p:txBody>
      </p:sp>
      <p:graphicFrame>
        <p:nvGraphicFramePr>
          <p:cNvPr id="5" name="Diagram 4">
            <a:extLst>
              <a:ext uri="{FF2B5EF4-FFF2-40B4-BE49-F238E27FC236}">
                <a16:creationId xmlns:a16="http://schemas.microsoft.com/office/drawing/2014/main" id="{DC26DAC3-CDE3-4762-A0A8-C5F1368B9E8B}"/>
              </a:ext>
            </a:extLst>
          </p:cNvPr>
          <p:cNvGraphicFramePr/>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FD2C303-DCEF-4A8A-ACB3-11C225FD5308}"/>
              </a:ext>
            </a:extLst>
          </p:cNvPr>
          <p:cNvSpPr>
            <a:spLocks noGrp="1"/>
          </p:cNvSpPr>
          <p:nvPr>
            <p:ph type="sldNum" sz="quarter" idx="12"/>
          </p:nvPr>
        </p:nvSpPr>
        <p:spPr/>
        <p:txBody>
          <a:bodyPr/>
          <a:lstStyle/>
          <a:p>
            <a:fld id="{CE477A3A-57BA-4A2B-8B78-11EC62B35343}" type="slidenum">
              <a:rPr lang="en-US" smtClean="0"/>
              <a:t>53</a:t>
            </a:fld>
            <a:endParaRPr lang="en-US"/>
          </a:p>
        </p:txBody>
      </p:sp>
    </p:spTree>
    <p:extLst>
      <p:ext uri="{BB962C8B-B14F-4D97-AF65-F5344CB8AC3E}">
        <p14:creationId xmlns:p14="http://schemas.microsoft.com/office/powerpoint/2010/main" val="3212135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6" descr="Pencil">
            <a:extLst>
              <a:ext uri="{FF2B5EF4-FFF2-40B4-BE49-F238E27FC236}">
                <a16:creationId xmlns:a16="http://schemas.microsoft.com/office/drawing/2014/main" id="{314D5F35-F440-47D2-977C-A86C6C1BE3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0790" y="2367091"/>
            <a:ext cx="3424107" cy="342410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1E344817-3189-4D55-8F2C-21EE95010328}"/>
              </a:ext>
            </a:extLst>
          </p:cNvPr>
          <p:cNvSpPr>
            <a:spLocks noGrp="1"/>
          </p:cNvSpPr>
          <p:nvPr>
            <p:ph type="title"/>
          </p:nvPr>
        </p:nvSpPr>
        <p:spPr>
          <a:xfrm>
            <a:off x="913775" y="618517"/>
            <a:ext cx="10364451" cy="1596177"/>
          </a:xfrm>
        </p:spPr>
        <p:txBody>
          <a:bodyPr>
            <a:normAutofit/>
          </a:bodyPr>
          <a:lstStyle/>
          <a:p>
            <a:r>
              <a:rPr lang="en-US" dirty="0"/>
              <a:t>Planning your story’s purpose</a:t>
            </a:r>
          </a:p>
        </p:txBody>
      </p:sp>
      <p:sp>
        <p:nvSpPr>
          <p:cNvPr id="3" name="Content Placeholder 2">
            <a:extLst>
              <a:ext uri="{FF2B5EF4-FFF2-40B4-BE49-F238E27FC236}">
                <a16:creationId xmlns:a16="http://schemas.microsoft.com/office/drawing/2014/main" id="{DBA0137A-A1C4-46C5-94EE-69203875E01B}"/>
              </a:ext>
            </a:extLst>
          </p:cNvPr>
          <p:cNvSpPr>
            <a:spLocks noGrp="1"/>
          </p:cNvSpPr>
          <p:nvPr>
            <p:ph idx="1"/>
          </p:nvPr>
        </p:nvSpPr>
        <p:spPr>
          <a:xfrm>
            <a:off x="913774" y="2367092"/>
            <a:ext cx="4860493" cy="3424107"/>
          </a:xfrm>
        </p:spPr>
        <p:txBody>
          <a:bodyPr>
            <a:normAutofit/>
          </a:bodyPr>
          <a:lstStyle/>
          <a:p>
            <a:r>
              <a:rPr lang="en-US"/>
              <a:t>PLOT --  What story are you trying to tell? </a:t>
            </a:r>
          </a:p>
          <a:p>
            <a:pPr lvl="2"/>
            <a:r>
              <a:rPr lang="en-US"/>
              <a:t>Purpose/Goal</a:t>
            </a:r>
          </a:p>
          <a:p>
            <a:r>
              <a:rPr lang="en-US"/>
              <a:t>CHARACTER</a:t>
            </a:r>
          </a:p>
          <a:p>
            <a:pPr lvl="1"/>
            <a:r>
              <a:rPr lang="en-US"/>
              <a:t>Thing of your data as the main character</a:t>
            </a:r>
          </a:p>
          <a:p>
            <a:r>
              <a:rPr lang="en-US"/>
              <a:t>AUDIENCE </a:t>
            </a:r>
          </a:p>
          <a:p>
            <a:pPr lvl="1"/>
            <a:r>
              <a:rPr lang="en-US"/>
              <a:t>Who do you want to listen </a:t>
            </a:r>
          </a:p>
          <a:p>
            <a:pPr marL="320040" lvl="1" indent="0">
              <a:buNone/>
            </a:pPr>
            <a:endParaRPr lang="en-US" dirty="0"/>
          </a:p>
        </p:txBody>
      </p:sp>
      <p:sp>
        <p:nvSpPr>
          <p:cNvPr id="4" name="Slide Number Placeholder 3">
            <a:extLst>
              <a:ext uri="{FF2B5EF4-FFF2-40B4-BE49-F238E27FC236}">
                <a16:creationId xmlns:a16="http://schemas.microsoft.com/office/drawing/2014/main" id="{DC983CF9-4EAE-4856-9E15-9A37607109FB}"/>
              </a:ext>
            </a:extLst>
          </p:cNvPr>
          <p:cNvSpPr>
            <a:spLocks noGrp="1"/>
          </p:cNvSpPr>
          <p:nvPr>
            <p:ph type="sldNum" sz="quarter" idx="12"/>
          </p:nvPr>
        </p:nvSpPr>
        <p:spPr/>
        <p:txBody>
          <a:bodyPr/>
          <a:lstStyle/>
          <a:p>
            <a:fld id="{CE477A3A-57BA-4A2B-8B78-11EC62B35343}" type="slidenum">
              <a:rPr lang="en-US" smtClean="0"/>
              <a:t>54</a:t>
            </a:fld>
            <a:endParaRPr lang="en-US"/>
          </a:p>
        </p:txBody>
      </p:sp>
    </p:spTree>
    <p:extLst>
      <p:ext uri="{BB962C8B-B14F-4D97-AF65-F5344CB8AC3E}">
        <p14:creationId xmlns:p14="http://schemas.microsoft.com/office/powerpoint/2010/main" val="335836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87240"/>
            <a:ext cx="10364451" cy="1296035"/>
          </a:xfrm>
        </p:spPr>
        <p:txBody>
          <a:bodyPr vert="horz" lIns="91440" tIns="45720" rIns="91440" bIns="45720" rtlCol="0" anchor="ctr">
            <a:normAutofit/>
          </a:bodyPr>
          <a:lstStyle/>
          <a:p>
            <a:pPr algn="ctr"/>
            <a:r>
              <a:rPr lang="en-US" sz="3600">
                <a:solidFill>
                  <a:schemeClr val="tx1"/>
                </a:solidFill>
              </a:rPr>
              <a:t>Structuring Stories – Eight Plots</a:t>
            </a:r>
            <a:br>
              <a:rPr lang="en-US" sz="3600">
                <a:solidFill>
                  <a:schemeClr val="tx1"/>
                </a:solidFill>
              </a:rPr>
            </a:br>
            <a:endParaRPr lang="en-US" sz="3600">
              <a:solidFill>
                <a:schemeClr val="tx1"/>
              </a:solidFill>
            </a:endParaRPr>
          </a:p>
        </p:txBody>
      </p:sp>
      <p:graphicFrame>
        <p:nvGraphicFramePr>
          <p:cNvPr id="4" name="Content Placeholder 3"/>
          <p:cNvGraphicFramePr>
            <a:graphicFrameLocks noGrp="1"/>
          </p:cNvGraphicFramePr>
          <p:nvPr>
            <p:ph idx="1"/>
          </p:nvPr>
        </p:nvGraphicFramePr>
        <p:xfrm>
          <a:off x="1286934" y="1286934"/>
          <a:ext cx="9618132" cy="3071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019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3" descr="04Fig06REDRA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643" y="938194"/>
            <a:ext cx="6299887" cy="4866662"/>
          </a:xfrm>
          <a:prstGeom prst="rect">
            <a:avLst/>
          </a:prstGeom>
        </p:spPr>
      </p:pic>
      <p:sp>
        <p:nvSpPr>
          <p:cNvPr id="23" name="Content Placeholder 22">
            <a:extLst>
              <a:ext uri="{FF2B5EF4-FFF2-40B4-BE49-F238E27FC236}">
                <a16:creationId xmlns:a16="http://schemas.microsoft.com/office/drawing/2014/main" id="{CC097909-0528-4EA4-8E4C-5CD127CDAF83}"/>
              </a:ext>
            </a:extLst>
          </p:cNvPr>
          <p:cNvSpPr>
            <a:spLocks noGrp="1"/>
          </p:cNvSpPr>
          <p:nvPr>
            <p:ph idx="1"/>
          </p:nvPr>
        </p:nvSpPr>
        <p:spPr>
          <a:xfrm>
            <a:off x="913774" y="2367092"/>
            <a:ext cx="3740509" cy="3881309"/>
          </a:xfrm>
        </p:spPr>
        <p:txBody>
          <a:bodyPr vert="horz" lIns="91440" tIns="45720" rIns="91440" bIns="45720" rtlCol="0">
            <a:normAutofit/>
          </a:bodyPr>
          <a:lstStyle/>
          <a:p>
            <a:pPr marL="0"/>
            <a:r>
              <a:rPr lang="en-US" sz="1800"/>
              <a:t>Act One – The Setup</a:t>
            </a:r>
          </a:p>
          <a:p>
            <a:pPr lvl="1"/>
            <a:r>
              <a:rPr lang="en-US" sz="1800"/>
              <a:t>Lay the groundwork</a:t>
            </a:r>
          </a:p>
          <a:p>
            <a:pPr marL="0"/>
            <a:r>
              <a:rPr lang="en-US" sz="1800"/>
              <a:t>Act Two – Rising Action</a:t>
            </a:r>
          </a:p>
          <a:p>
            <a:pPr lvl="1"/>
            <a:r>
              <a:rPr lang="en-US" sz="1800"/>
              <a:t> The meat of the story</a:t>
            </a:r>
          </a:p>
          <a:p>
            <a:pPr lvl="1"/>
            <a:r>
              <a:rPr lang="en-US" sz="1800"/>
              <a:t>Capitalize on insight </a:t>
            </a:r>
          </a:p>
          <a:p>
            <a:pPr marL="0"/>
            <a:r>
              <a:rPr lang="en-US" sz="1800"/>
              <a:t>Act Three – The Climax</a:t>
            </a:r>
          </a:p>
          <a:p>
            <a:pPr marL="640080" lvl="2"/>
            <a:r>
              <a:rPr lang="en-US" sz="1800"/>
              <a:t>The grand reveal</a:t>
            </a:r>
          </a:p>
          <a:p>
            <a:pPr marL="640080" lvl="2"/>
            <a:r>
              <a:rPr lang="en-US" sz="1800"/>
              <a:t>Call to action </a:t>
            </a:r>
          </a:p>
        </p:txBody>
      </p:sp>
      <p:sp>
        <p:nvSpPr>
          <p:cNvPr id="2" name="Title 1"/>
          <p:cNvSpPr>
            <a:spLocks noGrp="1"/>
          </p:cNvSpPr>
          <p:nvPr>
            <p:ph type="title"/>
          </p:nvPr>
        </p:nvSpPr>
        <p:spPr>
          <a:xfrm>
            <a:off x="913774" y="640831"/>
            <a:ext cx="3740515" cy="1573863"/>
          </a:xfrm>
        </p:spPr>
        <p:txBody>
          <a:bodyPr vert="horz" lIns="91440" tIns="45720" rIns="91440" bIns="45720" rtlCol="0" anchor="ctr">
            <a:normAutofit/>
          </a:bodyPr>
          <a:lstStyle/>
          <a:p>
            <a:r>
              <a:rPr lang="en-US" sz="3600">
                <a:solidFill>
                  <a:schemeClr val="tx1"/>
                </a:solidFill>
              </a:rPr>
              <a:t>Structuring Stories</a:t>
            </a:r>
            <a:br>
              <a:rPr lang="en-US" sz="3600">
                <a:solidFill>
                  <a:schemeClr val="tx1"/>
                </a:solidFill>
              </a:rPr>
            </a:br>
            <a:endParaRPr lang="en-US" sz="3600">
              <a:solidFill>
                <a:schemeClr val="tx1"/>
              </a:solidFill>
            </a:endParaRPr>
          </a:p>
        </p:txBody>
      </p:sp>
      <p:sp>
        <p:nvSpPr>
          <p:cNvPr id="5" name="TextBox 4"/>
          <p:cNvSpPr txBox="1"/>
          <p:nvPr/>
        </p:nvSpPr>
        <p:spPr>
          <a:xfrm>
            <a:off x="6400800" y="2438400"/>
            <a:ext cx="5303471" cy="3651504"/>
          </a:xfrm>
          <a:prstGeom prst="rect">
            <a:avLst/>
          </a:prstGeom>
        </p:spPr>
        <p:txBody>
          <a:bodyPr vert="horz" lIns="91440" tIns="45720" rIns="91440" bIns="45720" rtlCol="0">
            <a:normAutofit/>
          </a:bodyPr>
          <a:lstStyle/>
          <a:p>
            <a:pPr defTabSz="914400">
              <a:lnSpc>
                <a:spcPct val="111000"/>
              </a:lnSpc>
              <a:spcBef>
                <a:spcPts val="930"/>
              </a:spcBef>
            </a:pPr>
            <a:endParaRPr lang="en-US" dirty="0">
              <a:solidFill>
                <a:schemeClr val="tx2">
                  <a:lumMod val="75000"/>
                  <a:lumOff val="25000"/>
                </a:schemeClr>
              </a:solidFill>
            </a:endParaRPr>
          </a:p>
        </p:txBody>
      </p:sp>
    </p:spTree>
    <p:extLst>
      <p:ext uri="{BB962C8B-B14F-4D97-AF65-F5344CB8AC3E}">
        <p14:creationId xmlns:p14="http://schemas.microsoft.com/office/powerpoint/2010/main" val="1301540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10" y="4956620"/>
            <a:ext cx="10364451" cy="758380"/>
          </a:xfrm>
        </p:spPr>
        <p:txBody>
          <a:bodyPr vert="horz" lIns="91440" tIns="45720" rIns="91440" bIns="45720" rtlCol="0" anchor="ctr">
            <a:normAutofit/>
          </a:bodyPr>
          <a:lstStyle/>
          <a:p>
            <a:pPr algn="ctr"/>
            <a:r>
              <a:rPr lang="en-US" sz="2300">
                <a:solidFill>
                  <a:schemeClr val="tx1"/>
                </a:solidFill>
              </a:rPr>
              <a:t>The Beginning</a:t>
            </a:r>
            <a:br>
              <a:rPr lang="en-US" sz="2300">
                <a:solidFill>
                  <a:schemeClr val="tx1"/>
                </a:solidFill>
              </a:rPr>
            </a:br>
            <a:endParaRPr lang="en-US" sz="2300">
              <a:solidFill>
                <a:schemeClr val="tx1"/>
              </a:solidFill>
            </a:endParaRPr>
          </a:p>
        </p:txBody>
      </p:sp>
      <p:sp>
        <p:nvSpPr>
          <p:cNvPr id="5" name="TextBox 4"/>
          <p:cNvSpPr txBox="1"/>
          <p:nvPr/>
        </p:nvSpPr>
        <p:spPr>
          <a:xfrm>
            <a:off x="6400800" y="2438400"/>
            <a:ext cx="5303471" cy="3651504"/>
          </a:xfrm>
          <a:prstGeom prst="rect">
            <a:avLst/>
          </a:prstGeom>
        </p:spPr>
        <p:txBody>
          <a:bodyPr vert="horz" lIns="91440" tIns="45720" rIns="91440" bIns="45720" rtlCol="0">
            <a:normAutofit/>
          </a:bodyPr>
          <a:lstStyle/>
          <a:p>
            <a:pPr defTabSz="914400">
              <a:lnSpc>
                <a:spcPct val="111000"/>
              </a:lnSpc>
              <a:spcBef>
                <a:spcPts val="930"/>
              </a:spcBef>
            </a:pPr>
            <a:endParaRPr lang="en-US" dirty="0">
              <a:solidFill>
                <a:schemeClr val="tx2">
                  <a:lumMod val="75000"/>
                  <a:lumOff val="25000"/>
                </a:schemeClr>
              </a:solidFill>
            </a:endParaRPr>
          </a:p>
        </p:txBody>
      </p:sp>
      <p:sp>
        <p:nvSpPr>
          <p:cNvPr id="3" name="Rectangle 2">
            <a:extLst>
              <a:ext uri="{FF2B5EF4-FFF2-40B4-BE49-F238E27FC236}">
                <a16:creationId xmlns:a16="http://schemas.microsoft.com/office/drawing/2014/main" id="{63723AD3-497E-40A7-8B8B-F72BD9D99C77}"/>
              </a:ext>
            </a:extLst>
          </p:cNvPr>
          <p:cNvSpPr/>
          <p:nvPr/>
        </p:nvSpPr>
        <p:spPr>
          <a:xfrm>
            <a:off x="7318985" y="6138541"/>
            <a:ext cx="3282181" cy="369332"/>
          </a:xfrm>
          <a:prstGeom prst="rect">
            <a:avLst/>
          </a:prstGeom>
        </p:spPr>
        <p:txBody>
          <a:bodyPr wrap="none">
            <a:spAutoFit/>
          </a:bodyPr>
          <a:lstStyle/>
          <a:p>
            <a:pPr lvl="0">
              <a:spcAft>
                <a:spcPts val="600"/>
              </a:spcAft>
            </a:pPr>
            <a:r>
              <a:rPr lang="en-US" i="1"/>
              <a:t>Beyond Bullet Points</a:t>
            </a:r>
            <a:r>
              <a:rPr lang="en-US"/>
              <a:t>, Cliff Atkinson</a:t>
            </a:r>
          </a:p>
        </p:txBody>
      </p:sp>
      <p:graphicFrame>
        <p:nvGraphicFramePr>
          <p:cNvPr id="51" name="Content Placeholder 22">
            <a:extLst>
              <a:ext uri="{FF2B5EF4-FFF2-40B4-BE49-F238E27FC236}">
                <a16:creationId xmlns:a16="http://schemas.microsoft.com/office/drawing/2014/main" id="{D5AFC0AB-752F-4DE6-B7E4-A92152779189}"/>
              </a:ext>
            </a:extLst>
          </p:cNvPr>
          <p:cNvGraphicFramePr>
            <a:graphicFrameLocks noGrp="1"/>
          </p:cNvGraphicFramePr>
          <p:nvPr>
            <p:ph idx="1"/>
          </p:nvPr>
        </p:nvGraphicFramePr>
        <p:xfrm>
          <a:off x="1286934" y="951345"/>
          <a:ext cx="9618132" cy="2980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019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ontent Placeholder 22">
            <a:extLst>
              <a:ext uri="{FF2B5EF4-FFF2-40B4-BE49-F238E27FC236}">
                <a16:creationId xmlns:a16="http://schemas.microsoft.com/office/drawing/2014/main" id="{D5AFC0AB-752F-4DE6-B7E4-A92152779189}"/>
              </a:ext>
            </a:extLst>
          </p:cNvPr>
          <p:cNvGraphicFramePr>
            <a:graphicFrameLocks noGrp="1"/>
          </p:cNvGraphicFramePr>
          <p:nvPr>
            <p:ph idx="1"/>
          </p:nvPr>
        </p:nvGraphicFramePr>
        <p:xfrm>
          <a:off x="836603" y="973692"/>
          <a:ext cx="10711930" cy="5164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400800" y="2438400"/>
            <a:ext cx="5303471" cy="3651504"/>
          </a:xfrm>
          <a:prstGeom prst="rect">
            <a:avLst/>
          </a:prstGeom>
        </p:spPr>
        <p:txBody>
          <a:bodyPr vert="horz" lIns="91440" tIns="45720" rIns="91440" bIns="45720" rtlCol="0">
            <a:normAutofit/>
          </a:bodyPr>
          <a:lstStyle/>
          <a:p>
            <a:pPr defTabSz="914400">
              <a:lnSpc>
                <a:spcPct val="111000"/>
              </a:lnSpc>
              <a:spcBef>
                <a:spcPts val="930"/>
              </a:spcBef>
            </a:pPr>
            <a:endParaRPr lang="en-US" dirty="0">
              <a:solidFill>
                <a:schemeClr val="tx2">
                  <a:lumMod val="75000"/>
                  <a:lumOff val="25000"/>
                </a:schemeClr>
              </a:solidFill>
            </a:endParaRPr>
          </a:p>
        </p:txBody>
      </p:sp>
      <p:sp>
        <p:nvSpPr>
          <p:cNvPr id="3" name="Rectangle 2">
            <a:extLst>
              <a:ext uri="{FF2B5EF4-FFF2-40B4-BE49-F238E27FC236}">
                <a16:creationId xmlns:a16="http://schemas.microsoft.com/office/drawing/2014/main" id="{63723AD3-497E-40A7-8B8B-F72BD9D99C77}"/>
              </a:ext>
            </a:extLst>
          </p:cNvPr>
          <p:cNvSpPr/>
          <p:nvPr/>
        </p:nvSpPr>
        <p:spPr>
          <a:xfrm>
            <a:off x="8268715" y="6425809"/>
            <a:ext cx="3435556" cy="369332"/>
          </a:xfrm>
          <a:prstGeom prst="rect">
            <a:avLst/>
          </a:prstGeom>
        </p:spPr>
        <p:txBody>
          <a:bodyPr wrap="none">
            <a:spAutoFit/>
          </a:bodyPr>
          <a:lstStyle/>
          <a:p>
            <a:pPr lvl="0"/>
            <a:r>
              <a:rPr lang="en-US" i="1" dirty="0"/>
              <a:t>Beyond Bullet Points</a:t>
            </a:r>
            <a:r>
              <a:rPr lang="en-US" dirty="0"/>
              <a:t>, Cliff Atkinson</a:t>
            </a:r>
          </a:p>
        </p:txBody>
      </p:sp>
    </p:spTree>
    <p:extLst>
      <p:ext uri="{BB962C8B-B14F-4D97-AF65-F5344CB8AC3E}">
        <p14:creationId xmlns:p14="http://schemas.microsoft.com/office/powerpoint/2010/main" val="2812667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741480B9-BC0A-42D3-BF7F-7F3AFC61B7EB}"/>
              </a:ext>
            </a:extLst>
          </p:cNvPr>
          <p:cNvPicPr>
            <a:picLocks noChangeAspect="1"/>
          </p:cNvPicPr>
          <p:nvPr/>
        </p:nvPicPr>
        <p:blipFill rotWithShape="1">
          <a:blip r:embed="rId3"/>
          <a:srcRect r="-1" b="6024"/>
          <a:stretch/>
        </p:blipFill>
        <p:spPr>
          <a:xfrm>
            <a:off x="245679" y="679450"/>
            <a:ext cx="4834706" cy="5499099"/>
          </a:xfrm>
          <a:prstGeom prst="rect">
            <a:avLst/>
          </a:prstGeom>
        </p:spPr>
      </p:pic>
      <p:sp>
        <p:nvSpPr>
          <p:cNvPr id="2" name="Title 1">
            <a:extLst>
              <a:ext uri="{FF2B5EF4-FFF2-40B4-BE49-F238E27FC236}">
                <a16:creationId xmlns:a16="http://schemas.microsoft.com/office/drawing/2014/main" id="{2B9E2E35-B21F-4D80-B329-8395190DE186}"/>
              </a:ext>
            </a:extLst>
          </p:cNvPr>
          <p:cNvSpPr>
            <a:spLocks noGrp="1"/>
          </p:cNvSpPr>
          <p:nvPr>
            <p:ph type="title"/>
          </p:nvPr>
        </p:nvSpPr>
        <p:spPr>
          <a:xfrm>
            <a:off x="5930899" y="1358901"/>
            <a:ext cx="5280026" cy="2730498"/>
          </a:xfrm>
        </p:spPr>
        <p:txBody>
          <a:bodyPr vert="horz" lIns="91440" tIns="45720" rIns="91440" bIns="45720" rtlCol="0" anchor="b">
            <a:normAutofit/>
          </a:bodyPr>
          <a:lstStyle/>
          <a:p>
            <a:r>
              <a:rPr lang="en-US" sz="4800"/>
              <a:t>FINALLY</a:t>
            </a:r>
            <a:br>
              <a:rPr lang="en-US" sz="4800"/>
            </a:br>
            <a:br>
              <a:rPr lang="en-US" sz="4800"/>
            </a:br>
            <a:r>
              <a:rPr lang="en-US" sz="4800"/>
              <a:t>CALL FOR ACTION </a:t>
            </a:r>
          </a:p>
        </p:txBody>
      </p:sp>
      <p:sp>
        <p:nvSpPr>
          <p:cNvPr id="3" name="Slide Number Placeholder 2">
            <a:extLst>
              <a:ext uri="{FF2B5EF4-FFF2-40B4-BE49-F238E27FC236}">
                <a16:creationId xmlns:a16="http://schemas.microsoft.com/office/drawing/2014/main" id="{91B9C9E7-5DDF-414A-9838-C0C6621D38F8}"/>
              </a:ext>
            </a:extLst>
          </p:cNvPr>
          <p:cNvSpPr>
            <a:spLocks noGrp="1"/>
          </p:cNvSpPr>
          <p:nvPr>
            <p:ph type="sldNum" sz="quarter" idx="12"/>
          </p:nvPr>
        </p:nvSpPr>
        <p:spPr/>
        <p:txBody>
          <a:bodyPr/>
          <a:lstStyle/>
          <a:p>
            <a:fld id="{CE477A3A-57BA-4A2B-8B78-11EC62B35343}" type="slidenum">
              <a:rPr lang="en-US" smtClean="0"/>
              <a:t>59</a:t>
            </a:fld>
            <a:endParaRPr lang="en-US"/>
          </a:p>
        </p:txBody>
      </p:sp>
    </p:spTree>
    <p:extLst>
      <p:ext uri="{BB962C8B-B14F-4D97-AF65-F5344CB8AC3E}">
        <p14:creationId xmlns:p14="http://schemas.microsoft.com/office/powerpoint/2010/main" val="65277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9838" y="274638"/>
            <a:ext cx="11331615" cy="1143000"/>
          </a:xfrm>
        </p:spPr>
        <p:txBody>
          <a:bodyPr>
            <a:noAutofit/>
          </a:bodyPr>
          <a:lstStyle/>
          <a:p>
            <a:r>
              <a:rPr lang="en-US" b="1" dirty="0">
                <a:solidFill>
                  <a:srgbClr val="7030A0"/>
                </a:solidFill>
                <a:latin typeface="Georgia" panose="02040502050405020303" pitchFamily="18" charset="0"/>
                <a:cs typeface="Helvetica Neue Light"/>
              </a:rPr>
              <a:t>Four Use Cases for Data Visualization</a:t>
            </a:r>
          </a:p>
        </p:txBody>
      </p:sp>
      <p:graphicFrame>
        <p:nvGraphicFramePr>
          <p:cNvPr id="6" name="Content Placeholder 5"/>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322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Fig07.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8636" b="2853"/>
          <a:stretch/>
        </p:blipFill>
        <p:spPr>
          <a:xfrm>
            <a:off x="20" y="-1"/>
            <a:ext cx="12191980" cy="4187739"/>
          </a:xfrm>
          <a:prstGeom prst="rect">
            <a:avLst/>
          </a:prstGeom>
        </p:spPr>
      </p:pic>
      <p:sp>
        <p:nvSpPr>
          <p:cNvPr id="2" name="Title 1"/>
          <p:cNvSpPr>
            <a:spLocks noGrp="1"/>
          </p:cNvSpPr>
          <p:nvPr>
            <p:ph type="title"/>
          </p:nvPr>
        </p:nvSpPr>
        <p:spPr>
          <a:xfrm>
            <a:off x="1146048" y="4437888"/>
            <a:ext cx="9899904" cy="1116711"/>
          </a:xfrm>
        </p:spPr>
        <p:txBody>
          <a:bodyPr vert="horz" lIns="91440" tIns="45720" rIns="91440" bIns="45720" rtlCol="0" anchor="b">
            <a:normAutofit/>
          </a:bodyPr>
          <a:lstStyle/>
          <a:p>
            <a:r>
              <a:rPr lang="en-US" sz="3700"/>
              <a:t>Structuring Stories</a:t>
            </a:r>
            <a:br>
              <a:rPr lang="en-US" sz="3700"/>
            </a:br>
            <a:endParaRPr lang="en-US" sz="3700"/>
          </a:p>
        </p:txBody>
      </p:sp>
      <p:sp>
        <p:nvSpPr>
          <p:cNvPr id="3" name="Slide Number Placeholder 2">
            <a:extLst>
              <a:ext uri="{FF2B5EF4-FFF2-40B4-BE49-F238E27FC236}">
                <a16:creationId xmlns:a16="http://schemas.microsoft.com/office/drawing/2014/main" id="{07BAEE5F-F3DA-4665-AB66-4C7264395430}"/>
              </a:ext>
            </a:extLst>
          </p:cNvPr>
          <p:cNvSpPr>
            <a:spLocks noGrp="1"/>
          </p:cNvSpPr>
          <p:nvPr>
            <p:ph type="sldNum" sz="quarter" idx="12"/>
          </p:nvPr>
        </p:nvSpPr>
        <p:spPr/>
        <p:txBody>
          <a:bodyPr/>
          <a:lstStyle/>
          <a:p>
            <a:fld id="{CE477A3A-57BA-4A2B-8B78-11EC62B35343}" type="slidenum">
              <a:rPr lang="en-US" smtClean="0"/>
              <a:t>60</a:t>
            </a:fld>
            <a:endParaRPr lang="en-US"/>
          </a:p>
        </p:txBody>
      </p:sp>
    </p:spTree>
    <p:extLst>
      <p:ext uri="{BB962C8B-B14F-4D97-AF65-F5344CB8AC3E}">
        <p14:creationId xmlns:p14="http://schemas.microsoft.com/office/powerpoint/2010/main" val="1830120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061C-444D-4E7B-969D-7D169AC7EF19}"/>
              </a:ext>
            </a:extLst>
          </p:cNvPr>
          <p:cNvSpPr>
            <a:spLocks noGrp="1"/>
          </p:cNvSpPr>
          <p:nvPr>
            <p:ph type="title"/>
          </p:nvPr>
        </p:nvSpPr>
        <p:spPr>
          <a:xfrm>
            <a:off x="856310" y="4956620"/>
            <a:ext cx="10364451" cy="758380"/>
          </a:xfrm>
        </p:spPr>
        <p:txBody>
          <a:bodyPr>
            <a:normAutofit/>
          </a:bodyPr>
          <a:lstStyle/>
          <a:p>
            <a:r>
              <a:rPr lang="en-US" dirty="0"/>
              <a:t>Where do I begin --?  </a:t>
            </a:r>
          </a:p>
        </p:txBody>
      </p:sp>
      <p:graphicFrame>
        <p:nvGraphicFramePr>
          <p:cNvPr id="16" name="Content Placeholder 2">
            <a:extLst>
              <a:ext uri="{FF2B5EF4-FFF2-40B4-BE49-F238E27FC236}">
                <a16:creationId xmlns:a16="http://schemas.microsoft.com/office/drawing/2014/main" id="{19D06127-5332-46F3-A44F-28A9D9E9DA54}"/>
              </a:ext>
            </a:extLst>
          </p:cNvPr>
          <p:cNvGraphicFramePr>
            <a:graphicFrameLocks noGrp="1"/>
          </p:cNvGraphicFramePr>
          <p:nvPr>
            <p:ph idx="1"/>
          </p:nvPr>
        </p:nvGraphicFramePr>
        <p:xfrm>
          <a:off x="1286934" y="951345"/>
          <a:ext cx="9618132" cy="2980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106C506-B57F-4FF6-AD37-0C7ECD3125A1}"/>
              </a:ext>
            </a:extLst>
          </p:cNvPr>
          <p:cNvSpPr>
            <a:spLocks noGrp="1"/>
          </p:cNvSpPr>
          <p:nvPr>
            <p:ph type="sldNum" sz="quarter" idx="12"/>
          </p:nvPr>
        </p:nvSpPr>
        <p:spPr/>
        <p:txBody>
          <a:bodyPr/>
          <a:lstStyle/>
          <a:p>
            <a:fld id="{CE477A3A-57BA-4A2B-8B78-11EC62B35343}" type="slidenum">
              <a:rPr lang="en-US" smtClean="0"/>
              <a:t>61</a:t>
            </a:fld>
            <a:endParaRPr lang="en-US"/>
          </a:p>
        </p:txBody>
      </p:sp>
    </p:spTree>
    <p:extLst>
      <p:ext uri="{BB962C8B-B14F-4D97-AF65-F5344CB8AC3E}">
        <p14:creationId xmlns:p14="http://schemas.microsoft.com/office/powerpoint/2010/main" val="3531556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BD70F-F616-42A1-B616-77BCD9630FC6}"/>
              </a:ext>
            </a:extLst>
          </p:cNvPr>
          <p:cNvSpPr>
            <a:spLocks noGrp="1"/>
          </p:cNvSpPr>
          <p:nvPr>
            <p:ph type="title"/>
          </p:nvPr>
        </p:nvSpPr>
        <p:spPr>
          <a:xfrm>
            <a:off x="913775" y="1343991"/>
            <a:ext cx="3145305" cy="4157256"/>
          </a:xfrm>
        </p:spPr>
        <p:txBody>
          <a:bodyPr>
            <a:normAutofit/>
          </a:bodyPr>
          <a:lstStyle/>
          <a:p>
            <a:pPr algn="l"/>
            <a:r>
              <a:rPr lang="en-US" sz="4400"/>
              <a:t>Three Minute Story </a:t>
            </a:r>
          </a:p>
        </p:txBody>
      </p:sp>
      <p:graphicFrame>
        <p:nvGraphicFramePr>
          <p:cNvPr id="5" name="Content Placeholder 2">
            <a:extLst>
              <a:ext uri="{FF2B5EF4-FFF2-40B4-BE49-F238E27FC236}">
                <a16:creationId xmlns:a16="http://schemas.microsoft.com/office/drawing/2014/main" id="{C3955913-B326-4E4D-93E1-B0F054DE619B}"/>
              </a:ext>
            </a:extLst>
          </p:cNvPr>
          <p:cNvGraphicFramePr>
            <a:graphicFrameLocks noGrp="1"/>
          </p:cNvGraphicFramePr>
          <p:nvPr>
            <p:ph idx="1"/>
          </p:nvPr>
        </p:nvGraphicFramePr>
        <p:xfrm>
          <a:off x="4964770" y="1625717"/>
          <a:ext cx="6305371" cy="3593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4CDFB80-F8A2-45AC-B606-6E83D024D67D}"/>
              </a:ext>
            </a:extLst>
          </p:cNvPr>
          <p:cNvSpPr>
            <a:spLocks noGrp="1"/>
          </p:cNvSpPr>
          <p:nvPr>
            <p:ph type="sldNum" sz="quarter" idx="12"/>
          </p:nvPr>
        </p:nvSpPr>
        <p:spPr/>
        <p:txBody>
          <a:bodyPr/>
          <a:lstStyle/>
          <a:p>
            <a:fld id="{CE477A3A-57BA-4A2B-8B78-11EC62B35343}" type="slidenum">
              <a:rPr lang="en-US" smtClean="0"/>
              <a:t>62</a:t>
            </a:fld>
            <a:endParaRPr lang="en-US"/>
          </a:p>
        </p:txBody>
      </p:sp>
    </p:spTree>
    <p:extLst>
      <p:ext uri="{BB962C8B-B14F-4D97-AF65-F5344CB8AC3E}">
        <p14:creationId xmlns:p14="http://schemas.microsoft.com/office/powerpoint/2010/main" val="3024835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B9D7-89A0-432A-B4F1-F8F94CB87DA2}"/>
              </a:ext>
            </a:extLst>
          </p:cNvPr>
          <p:cNvSpPr>
            <a:spLocks noGrp="1"/>
          </p:cNvSpPr>
          <p:nvPr>
            <p:ph type="ctrTitle"/>
          </p:nvPr>
        </p:nvSpPr>
        <p:spPr>
          <a:xfrm>
            <a:off x="1524000" y="3011117"/>
            <a:ext cx="6618051" cy="1355750"/>
          </a:xfrm>
        </p:spPr>
        <p:txBody>
          <a:bodyPr>
            <a:normAutofit/>
          </a:bodyPr>
          <a:lstStyle/>
          <a:p>
            <a:pPr algn="l"/>
            <a:r>
              <a:rPr lang="en-US" sz="4400" dirty="0"/>
              <a:t>Session Focus</a:t>
            </a:r>
            <a:endParaRPr lang="en-US" sz="4200" dirty="0"/>
          </a:p>
        </p:txBody>
      </p:sp>
      <p:sp>
        <p:nvSpPr>
          <p:cNvPr id="3" name="Subtitle 2">
            <a:extLst>
              <a:ext uri="{FF2B5EF4-FFF2-40B4-BE49-F238E27FC236}">
                <a16:creationId xmlns:a16="http://schemas.microsoft.com/office/drawing/2014/main" id="{F55BCDDF-684D-4531-B710-F23AEB5DF3EA}"/>
              </a:ext>
            </a:extLst>
          </p:cNvPr>
          <p:cNvSpPr>
            <a:spLocks noGrp="1"/>
          </p:cNvSpPr>
          <p:nvPr>
            <p:ph type="subTitle" idx="1"/>
          </p:nvPr>
        </p:nvSpPr>
        <p:spPr>
          <a:xfrm>
            <a:off x="1524000" y="4373823"/>
            <a:ext cx="6618051" cy="911117"/>
          </a:xfrm>
        </p:spPr>
        <p:txBody>
          <a:bodyPr>
            <a:normAutofit/>
          </a:bodyPr>
          <a:lstStyle/>
          <a:p>
            <a:pPr algn="l"/>
            <a:r>
              <a:rPr lang="en-US" sz="2000" dirty="0"/>
              <a:t>Visualization design principles and best practices</a:t>
            </a:r>
          </a:p>
        </p:txBody>
      </p:sp>
      <p:pic>
        <p:nvPicPr>
          <p:cNvPr id="7" name="Graphic 6" descr="Checkmark">
            <a:extLst>
              <a:ext uri="{FF2B5EF4-FFF2-40B4-BE49-F238E27FC236}">
                <a16:creationId xmlns:a16="http://schemas.microsoft.com/office/drawing/2014/main" id="{CDB34E68-1A10-47BD-A455-E0C675E2A7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Tree>
    <p:extLst>
      <p:ext uri="{BB962C8B-B14F-4D97-AF65-F5344CB8AC3E}">
        <p14:creationId xmlns:p14="http://schemas.microsoft.com/office/powerpoint/2010/main" val="3982901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nfusing graph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894" y="179041"/>
            <a:ext cx="7676964" cy="667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160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E8C7-016E-4592-8DA5-A3DD51F3F106}"/>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What is your visualization Pet Peeves?</a:t>
            </a:r>
          </a:p>
        </p:txBody>
      </p:sp>
      <p:pic>
        <p:nvPicPr>
          <p:cNvPr id="1026" name="Picture 2" descr="Image result for pet peeves">
            <a:extLst>
              <a:ext uri="{FF2B5EF4-FFF2-40B4-BE49-F238E27FC236}">
                <a16:creationId xmlns:a16="http://schemas.microsoft.com/office/drawing/2014/main" id="{129FEA57-1203-4778-8EC3-F896BE0B2C6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461" r="1" b="1"/>
          <a:stretch/>
        </p:blipFill>
        <p:spPr bwMode="auto">
          <a:xfrm>
            <a:off x="921910" y="465243"/>
            <a:ext cx="7761924" cy="5343065"/>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60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A054-A3E6-4B88-9F93-522A2CED79DC}"/>
              </a:ext>
            </a:extLst>
          </p:cNvPr>
          <p:cNvSpPr>
            <a:spLocks noGrp="1"/>
          </p:cNvSpPr>
          <p:nvPr>
            <p:ph type="title"/>
          </p:nvPr>
        </p:nvSpPr>
        <p:spPr>
          <a:xfrm>
            <a:off x="838200" y="5529884"/>
            <a:ext cx="7719381" cy="1096331"/>
          </a:xfrm>
        </p:spPr>
        <p:txBody>
          <a:bodyPr>
            <a:normAutofit/>
          </a:bodyPr>
          <a:lstStyle/>
          <a:p>
            <a:r>
              <a:rPr lang="en-US" dirty="0"/>
              <a:t>Effective visualization </a:t>
            </a:r>
          </a:p>
        </p:txBody>
      </p:sp>
      <p:graphicFrame>
        <p:nvGraphicFramePr>
          <p:cNvPr id="17" name="Content Placeholder 2">
            <a:extLst>
              <a:ext uri="{FF2B5EF4-FFF2-40B4-BE49-F238E27FC236}">
                <a16:creationId xmlns:a16="http://schemas.microsoft.com/office/drawing/2014/main" id="{8ADA6A7C-EA3A-4699-AED4-A6FF5898275B}"/>
              </a:ext>
            </a:extLst>
          </p:cNvPr>
          <p:cNvGraphicFramePr>
            <a:graphicFrameLocks noGrp="1"/>
          </p:cNvGraphicFramePr>
          <p:nvPr>
            <p:ph idx="1"/>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86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4E61-F5EF-42E4-BA21-29D62809DC46}"/>
              </a:ext>
            </a:extLst>
          </p:cNvPr>
          <p:cNvSpPr>
            <a:spLocks noGrp="1"/>
          </p:cNvSpPr>
          <p:nvPr>
            <p:ph type="title"/>
          </p:nvPr>
        </p:nvSpPr>
        <p:spPr>
          <a:xfrm>
            <a:off x="4965430" y="629266"/>
            <a:ext cx="7057237" cy="1809134"/>
          </a:xfrm>
        </p:spPr>
        <p:txBody>
          <a:bodyPr>
            <a:normAutofit/>
          </a:bodyPr>
          <a:lstStyle/>
          <a:p>
            <a:r>
              <a:rPr lang="en-US" sz="6000" b="1" dirty="0"/>
              <a:t>The Three Essential Elements </a:t>
            </a:r>
          </a:p>
        </p:txBody>
      </p:sp>
      <p:sp>
        <p:nvSpPr>
          <p:cNvPr id="3" name="Content Placeholder 2">
            <a:extLst>
              <a:ext uri="{FF2B5EF4-FFF2-40B4-BE49-F238E27FC236}">
                <a16:creationId xmlns:a16="http://schemas.microsoft.com/office/drawing/2014/main" id="{A6ECB0C5-4163-463B-9AEA-74A9877A4A27}"/>
              </a:ext>
            </a:extLst>
          </p:cNvPr>
          <p:cNvSpPr>
            <a:spLocks noGrp="1"/>
          </p:cNvSpPr>
          <p:nvPr>
            <p:ph idx="1"/>
          </p:nvPr>
        </p:nvSpPr>
        <p:spPr>
          <a:xfrm>
            <a:off x="6624898" y="3072581"/>
            <a:ext cx="2705370" cy="3785419"/>
          </a:xfrm>
        </p:spPr>
        <p:txBody>
          <a:bodyPr>
            <a:normAutofit/>
          </a:bodyPr>
          <a:lstStyle/>
          <a:p>
            <a:pPr marL="0" indent="0">
              <a:buNone/>
            </a:pPr>
            <a:r>
              <a:rPr lang="en-US" sz="4400" dirty="0"/>
              <a:t>Chart type</a:t>
            </a:r>
          </a:p>
          <a:p>
            <a:pPr marL="0" indent="0">
              <a:buNone/>
            </a:pPr>
            <a:r>
              <a:rPr lang="en-US" sz="4400" dirty="0"/>
              <a:t>Color</a:t>
            </a:r>
          </a:p>
          <a:p>
            <a:pPr marL="0" indent="0">
              <a:buNone/>
            </a:pPr>
            <a:r>
              <a:rPr lang="en-US" sz="4400" dirty="0"/>
              <a:t>Labels</a:t>
            </a:r>
            <a:endParaRPr lang="en-US" sz="2400" dirty="0"/>
          </a:p>
        </p:txBody>
      </p:sp>
      <p:pic>
        <p:nvPicPr>
          <p:cNvPr id="4" name="Picture 3">
            <a:extLst>
              <a:ext uri="{FF2B5EF4-FFF2-40B4-BE49-F238E27FC236}">
                <a16:creationId xmlns:a16="http://schemas.microsoft.com/office/drawing/2014/main" id="{3D3F70A6-1630-480C-9FE5-D39B0DDECFFB}"/>
              </a:ext>
            </a:extLst>
          </p:cNvPr>
          <p:cNvPicPr>
            <a:picLocks noChangeAspect="1"/>
          </p:cNvPicPr>
          <p:nvPr/>
        </p:nvPicPr>
        <p:blipFill rotWithShape="1">
          <a:blip r:embed="rId3"/>
          <a:srcRect l="1548" r="1195"/>
          <a:stretch/>
        </p:blipFill>
        <p:spPr>
          <a:xfrm>
            <a:off x="20" y="10"/>
            <a:ext cx="4635571" cy="6857990"/>
          </a:xfrm>
          <a:prstGeom prst="rect">
            <a:avLst/>
          </a:prstGeom>
          <a:effectLst/>
        </p:spPr>
      </p:pic>
    </p:spTree>
    <p:extLst>
      <p:ext uri="{BB962C8B-B14F-4D97-AF65-F5344CB8AC3E}">
        <p14:creationId xmlns:p14="http://schemas.microsoft.com/office/powerpoint/2010/main" val="150030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9884"/>
            <a:ext cx="7719381" cy="1096331"/>
          </a:xfrm>
        </p:spPr>
        <p:txBody>
          <a:bodyPr>
            <a:normAutofit/>
          </a:bodyPr>
          <a:lstStyle/>
          <a:p>
            <a:r>
              <a:rPr lang="en-US" dirty="0"/>
              <a:t>How do Humans Like Their Data?</a:t>
            </a:r>
            <a:endParaRPr lang="en-US" dirty="0">
              <a:latin typeface="+mn-lt"/>
            </a:endParaRPr>
          </a:p>
        </p:txBody>
      </p:sp>
      <p:graphicFrame>
        <p:nvGraphicFramePr>
          <p:cNvPr id="4" name="Diagram 3">
            <a:extLst>
              <a:ext uri="{FF2B5EF4-FFF2-40B4-BE49-F238E27FC236}">
                <a16:creationId xmlns:a16="http://schemas.microsoft.com/office/drawing/2014/main" id="{5E6B2CF8-5BC6-4B6E-816F-1D38EE6114EE}"/>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1699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D5B9-29C3-48D7-91FD-A1757A717F43}"/>
              </a:ext>
            </a:extLst>
          </p:cNvPr>
          <p:cNvSpPr>
            <a:spLocks noGrp="1"/>
          </p:cNvSpPr>
          <p:nvPr>
            <p:ph type="title"/>
          </p:nvPr>
        </p:nvSpPr>
        <p:spPr>
          <a:xfrm>
            <a:off x="422899" y="576263"/>
            <a:ext cx="5616236" cy="2967606"/>
          </a:xfrm>
        </p:spPr>
        <p:txBody>
          <a:bodyPr vert="horz" lIns="91440" tIns="45720" rIns="91440" bIns="45720" rtlCol="0" anchor="b">
            <a:normAutofit/>
          </a:bodyPr>
          <a:lstStyle/>
          <a:p>
            <a:r>
              <a:rPr lang="en-US" sz="4800" kern="1200">
                <a:solidFill>
                  <a:schemeClr val="tx1"/>
                </a:solidFill>
                <a:latin typeface="+mj-lt"/>
                <a:ea typeface="+mj-ea"/>
                <a:cs typeface="+mj-cs"/>
              </a:rPr>
              <a:t>Chart Selection </a:t>
            </a:r>
          </a:p>
        </p:txBody>
      </p:sp>
      <p:sp>
        <p:nvSpPr>
          <p:cNvPr id="3" name="Text Placeholder 2">
            <a:extLst>
              <a:ext uri="{FF2B5EF4-FFF2-40B4-BE49-F238E27FC236}">
                <a16:creationId xmlns:a16="http://schemas.microsoft.com/office/drawing/2014/main" id="{17698A03-7FA6-405A-A7AD-98CE4A06D5BF}"/>
              </a:ext>
            </a:extLst>
          </p:cNvPr>
          <p:cNvSpPr>
            <a:spLocks noGrp="1"/>
          </p:cNvSpPr>
          <p:nvPr>
            <p:ph type="body" idx="1"/>
          </p:nvPr>
        </p:nvSpPr>
        <p:spPr>
          <a:xfrm>
            <a:off x="422899" y="3764975"/>
            <a:ext cx="5616236" cy="2192683"/>
          </a:xfrm>
        </p:spPr>
        <p:txBody>
          <a:bodyPr vert="horz" lIns="91440" tIns="45720" rIns="91440" bIns="45720" rtlCol="0">
            <a:normAutofit/>
          </a:bodyPr>
          <a:lstStyle/>
          <a:p>
            <a:r>
              <a:rPr lang="en-US" kern="1200" dirty="0">
                <a:solidFill>
                  <a:schemeClr val="tx1"/>
                </a:solidFill>
                <a:latin typeface="+mn-lt"/>
                <a:ea typeface="+mn-ea"/>
                <a:cs typeface="+mn-cs"/>
              </a:rPr>
              <a:t>Which chart is right for your viz?</a:t>
            </a:r>
          </a:p>
        </p:txBody>
      </p:sp>
      <p:pic>
        <p:nvPicPr>
          <p:cNvPr id="7" name="Graphic 6" descr="Presentation with Checklist">
            <a:extLst>
              <a:ext uri="{FF2B5EF4-FFF2-40B4-BE49-F238E27FC236}">
                <a16:creationId xmlns:a16="http://schemas.microsoft.com/office/drawing/2014/main" id="{40ACFB6A-AD73-4F8C-9ECE-FA08E1C823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3677" y="1305219"/>
            <a:ext cx="4255247" cy="4255247"/>
          </a:xfrm>
          <a:prstGeom prst="rect">
            <a:avLst/>
          </a:prstGeom>
        </p:spPr>
      </p:pic>
    </p:spTree>
    <p:extLst>
      <p:ext uri="{BB962C8B-B14F-4D97-AF65-F5344CB8AC3E}">
        <p14:creationId xmlns:p14="http://schemas.microsoft.com/office/powerpoint/2010/main" val="263664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eb-marketing-in-a-nutshell-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519943"/>
            <a:ext cx="5201533" cy="5201533"/>
          </a:xfrm>
          <a:prstGeom prst="rect">
            <a:avLst/>
          </a:prstGeom>
        </p:spPr>
      </p:pic>
      <p:sp>
        <p:nvSpPr>
          <p:cNvPr id="2" name="Slide Number Placeholder 1"/>
          <p:cNvSpPr>
            <a:spLocks noGrp="1"/>
          </p:cNvSpPr>
          <p:nvPr>
            <p:ph type="sldNum" sz="quarter" idx="12"/>
          </p:nvPr>
        </p:nvSpPr>
        <p:spPr/>
        <p:txBody>
          <a:bodyPr/>
          <a:lstStyle/>
          <a:p>
            <a:fld id="{6B8AF7FE-90DB-4F00-85E5-F467B39CB7F8}" type="slidenum">
              <a:rPr lang="en-US" smtClean="0"/>
              <a:pPr/>
              <a:t>7</a:t>
            </a:fld>
            <a:endParaRPr lang="en-US"/>
          </a:p>
        </p:txBody>
      </p:sp>
      <p:sp>
        <p:nvSpPr>
          <p:cNvPr id="5" name="Content Placeholder 4"/>
          <p:cNvSpPr>
            <a:spLocks noGrp="1"/>
          </p:cNvSpPr>
          <p:nvPr>
            <p:ph idx="4294967295"/>
          </p:nvPr>
        </p:nvSpPr>
        <p:spPr>
          <a:xfrm>
            <a:off x="4196826" y="1067173"/>
            <a:ext cx="5800598" cy="3160426"/>
          </a:xfrm>
        </p:spPr>
        <p:txBody>
          <a:bodyPr>
            <a:normAutofit/>
          </a:bodyPr>
          <a:lstStyle/>
          <a:p>
            <a:pPr marL="0" indent="0">
              <a:lnSpc>
                <a:spcPct val="110000"/>
              </a:lnSpc>
              <a:buNone/>
            </a:pPr>
            <a:r>
              <a:rPr lang="en-US" dirty="0"/>
              <a:t>To transform information with the influence of </a:t>
            </a:r>
            <a:r>
              <a:rPr lang="en-US" b="1" dirty="0">
                <a:solidFill>
                  <a:schemeClr val="accent5"/>
                </a:solidFill>
                <a:latin typeface="Helvetica Neue Black  "/>
                <a:cs typeface="Helvetica Neue Black  "/>
              </a:rPr>
              <a:t>purposeful design </a:t>
            </a:r>
            <a:r>
              <a:rPr lang="en-US" dirty="0"/>
              <a:t>and </a:t>
            </a:r>
            <a:r>
              <a:rPr lang="en-US" b="1" dirty="0">
                <a:solidFill>
                  <a:schemeClr val="accent5"/>
                </a:solidFill>
                <a:latin typeface="Helvetica Neue Black  "/>
                <a:cs typeface="Helvetica Neue Black  "/>
              </a:rPr>
              <a:t>analytics</a:t>
            </a:r>
            <a:r>
              <a:rPr lang="en-US" dirty="0"/>
              <a:t> with the intent of encoding and conveying information otherwise difficult to understand in a </a:t>
            </a:r>
            <a:r>
              <a:rPr lang="en-US" b="1" dirty="0">
                <a:solidFill>
                  <a:schemeClr val="accent5"/>
                </a:solidFill>
                <a:latin typeface="Helvetica Neue Black  "/>
                <a:cs typeface="Helvetica Neue Black  "/>
              </a:rPr>
              <a:t>meaningful way</a:t>
            </a:r>
            <a:r>
              <a:rPr lang="en-US" dirty="0"/>
              <a:t>.</a:t>
            </a:r>
            <a:endParaRPr lang="en-US" dirty="0">
              <a:latin typeface="Helvetica Neue Light"/>
              <a:cs typeface="Helvetica Neue Light"/>
            </a:endParaRPr>
          </a:p>
        </p:txBody>
      </p:sp>
    </p:spTree>
    <p:extLst>
      <p:ext uri="{BB962C8B-B14F-4D97-AF65-F5344CB8AC3E}">
        <p14:creationId xmlns:p14="http://schemas.microsoft.com/office/powerpoint/2010/main" val="97391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8B17-B0C6-48CB-891E-20740C46A1AC}"/>
              </a:ext>
            </a:extLst>
          </p:cNvPr>
          <p:cNvSpPr>
            <a:spLocks noGrp="1"/>
          </p:cNvSpPr>
          <p:nvPr>
            <p:ph type="title"/>
          </p:nvPr>
        </p:nvSpPr>
        <p:spPr>
          <a:xfrm>
            <a:off x="966952" y="1204108"/>
            <a:ext cx="2669406" cy="1781175"/>
          </a:xfrm>
        </p:spPr>
        <p:txBody>
          <a:bodyPr>
            <a:normAutofit/>
          </a:bodyPr>
          <a:lstStyle/>
          <a:p>
            <a:r>
              <a:rPr lang="en-US" sz="3200" b="1" dirty="0">
                <a:solidFill>
                  <a:srgbClr val="FFFFFF"/>
                </a:solidFill>
              </a:rPr>
              <a:t>Simple Text </a:t>
            </a:r>
          </a:p>
        </p:txBody>
      </p:sp>
      <p:sp>
        <p:nvSpPr>
          <p:cNvPr id="9" name="Content Placeholder 8">
            <a:extLst>
              <a:ext uri="{FF2B5EF4-FFF2-40B4-BE49-F238E27FC236}">
                <a16:creationId xmlns:a16="http://schemas.microsoft.com/office/drawing/2014/main" id="{23D37036-8271-4F9A-A66D-CBAFC5FEFCF8}"/>
              </a:ext>
            </a:extLst>
          </p:cNvPr>
          <p:cNvSpPr>
            <a:spLocks noGrp="1"/>
          </p:cNvSpPr>
          <p:nvPr>
            <p:ph idx="1"/>
          </p:nvPr>
        </p:nvSpPr>
        <p:spPr>
          <a:xfrm>
            <a:off x="468238" y="3812331"/>
            <a:ext cx="3666833" cy="1841562"/>
          </a:xfrm>
        </p:spPr>
        <p:txBody>
          <a:bodyPr>
            <a:normAutofit/>
          </a:bodyPr>
          <a:lstStyle/>
          <a:p>
            <a:pPr marL="0" indent="0">
              <a:buNone/>
            </a:pPr>
            <a:r>
              <a:rPr lang="en-US" sz="1600" b="1" dirty="0"/>
              <a:t>WHEN TO USE: </a:t>
            </a:r>
          </a:p>
          <a:p>
            <a:r>
              <a:rPr lang="en-US" sz="1800" dirty="0"/>
              <a:t>You have a number or 2 to share</a:t>
            </a:r>
          </a:p>
          <a:p>
            <a:endParaRPr lang="en-US" sz="1800" dirty="0"/>
          </a:p>
          <a:p>
            <a:r>
              <a:rPr lang="en-US" sz="1800" dirty="0"/>
              <a:t>The number simply does not need to be graph</a:t>
            </a:r>
          </a:p>
        </p:txBody>
      </p:sp>
      <p:pic>
        <p:nvPicPr>
          <p:cNvPr id="7" name="Content Placeholder 3">
            <a:extLst>
              <a:ext uri="{FF2B5EF4-FFF2-40B4-BE49-F238E27FC236}">
                <a16:creationId xmlns:a16="http://schemas.microsoft.com/office/drawing/2014/main" id="{CE47BEBF-149F-47EB-A75E-4469A80ECF36}"/>
              </a:ext>
            </a:extLst>
          </p:cNvPr>
          <p:cNvPicPr>
            <a:picLocks noChangeAspect="1"/>
          </p:cNvPicPr>
          <p:nvPr/>
        </p:nvPicPr>
        <p:blipFill>
          <a:blip r:embed="rId2"/>
          <a:stretch>
            <a:fillRect/>
          </a:stretch>
        </p:blipFill>
        <p:spPr>
          <a:xfrm>
            <a:off x="4805769" y="952500"/>
            <a:ext cx="6616388" cy="4829963"/>
          </a:xfrm>
          <a:prstGeom prst="rect">
            <a:avLst/>
          </a:prstGeom>
        </p:spPr>
      </p:pic>
    </p:spTree>
    <p:extLst>
      <p:ext uri="{BB962C8B-B14F-4D97-AF65-F5344CB8AC3E}">
        <p14:creationId xmlns:p14="http://schemas.microsoft.com/office/powerpoint/2010/main" val="607306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D226-6B66-4E9B-B25F-18C363C448F8}"/>
              </a:ext>
            </a:extLst>
          </p:cNvPr>
          <p:cNvSpPr>
            <a:spLocks noGrp="1"/>
          </p:cNvSpPr>
          <p:nvPr>
            <p:ph type="title"/>
          </p:nvPr>
        </p:nvSpPr>
        <p:spPr>
          <a:xfrm>
            <a:off x="371094" y="1161288"/>
            <a:ext cx="3438144" cy="1124712"/>
          </a:xfrm>
        </p:spPr>
        <p:txBody>
          <a:bodyPr anchor="b">
            <a:normAutofit/>
          </a:bodyPr>
          <a:lstStyle/>
          <a:p>
            <a:r>
              <a:rPr lang="en-US" dirty="0"/>
              <a:t>Heat Maps</a:t>
            </a:r>
          </a:p>
        </p:txBody>
      </p:sp>
      <p:sp>
        <p:nvSpPr>
          <p:cNvPr id="3" name="Content Placeholder 2">
            <a:extLst>
              <a:ext uri="{FF2B5EF4-FFF2-40B4-BE49-F238E27FC236}">
                <a16:creationId xmlns:a16="http://schemas.microsoft.com/office/drawing/2014/main" id="{26CDD82B-B7C9-4A6E-A807-70A711AA3B59}"/>
              </a:ext>
            </a:extLst>
          </p:cNvPr>
          <p:cNvSpPr>
            <a:spLocks noGrp="1"/>
          </p:cNvSpPr>
          <p:nvPr>
            <p:ph idx="1"/>
          </p:nvPr>
        </p:nvSpPr>
        <p:spPr>
          <a:xfrm>
            <a:off x="371094" y="2718054"/>
            <a:ext cx="3438906" cy="3207258"/>
          </a:xfrm>
        </p:spPr>
        <p:txBody>
          <a:bodyPr anchor="t">
            <a:normAutofit/>
          </a:bodyPr>
          <a:lstStyle/>
          <a:p>
            <a:pPr marL="0" indent="0">
              <a:buNone/>
            </a:pPr>
            <a:r>
              <a:rPr lang="en-US" sz="1700" b="1" dirty="0"/>
              <a:t>WHEN TO USE: </a:t>
            </a:r>
          </a:p>
          <a:p>
            <a:pPr marL="0" indent="0">
              <a:buNone/>
            </a:pPr>
            <a:endParaRPr lang="en-US" sz="1700" dirty="0"/>
          </a:p>
          <a:p>
            <a:r>
              <a:rPr lang="en-US" sz="1700" dirty="0"/>
              <a:t>Compare categorical data using color</a:t>
            </a:r>
          </a:p>
          <a:p>
            <a:r>
              <a:rPr lang="en-US" sz="1700" dirty="0"/>
              <a:t>Heat maps are best for presenting data sets with lots of categories.</a:t>
            </a:r>
          </a:p>
          <a:p>
            <a:endParaRPr lang="en-US" sz="1700" dirty="0"/>
          </a:p>
          <a:p>
            <a:r>
              <a:rPr lang="en-US" sz="1800" dirty="0">
                <a:hlinkClick r:id="rId3"/>
              </a:rPr>
              <a:t>https://www.everydayhealth.com/flu/map/</a:t>
            </a:r>
            <a:endParaRPr lang="en-US" sz="1700" dirty="0"/>
          </a:p>
        </p:txBody>
      </p:sp>
      <p:pic>
        <p:nvPicPr>
          <p:cNvPr id="4" name="Picture 3" descr="A close up of a piece of paper&#10;&#10;Description automatically generated">
            <a:extLst>
              <a:ext uri="{FF2B5EF4-FFF2-40B4-BE49-F238E27FC236}">
                <a16:creationId xmlns:a16="http://schemas.microsoft.com/office/drawing/2014/main" id="{297697E2-8DFE-4850-8F62-90EEE66FA8AC}"/>
              </a:ext>
            </a:extLst>
          </p:cNvPr>
          <p:cNvPicPr>
            <a:picLocks noChangeAspect="1"/>
          </p:cNvPicPr>
          <p:nvPr/>
        </p:nvPicPr>
        <p:blipFill>
          <a:blip r:embed="rId4"/>
          <a:stretch>
            <a:fillRect/>
          </a:stretch>
        </p:blipFill>
        <p:spPr>
          <a:xfrm>
            <a:off x="4898967" y="879241"/>
            <a:ext cx="6921940" cy="5208759"/>
          </a:xfrm>
          <a:prstGeom prst="rect">
            <a:avLst/>
          </a:prstGeom>
        </p:spPr>
      </p:pic>
    </p:spTree>
    <p:extLst>
      <p:ext uri="{BB962C8B-B14F-4D97-AF65-F5344CB8AC3E}">
        <p14:creationId xmlns:p14="http://schemas.microsoft.com/office/powerpoint/2010/main" val="1524415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E796-2582-4B46-A7FA-AFB3D6FFBA18}"/>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b="1" kern="1200" dirty="0">
                <a:solidFill>
                  <a:srgbClr val="7030A0"/>
                </a:solidFill>
                <a:latin typeface="+mj-lt"/>
                <a:ea typeface="+mj-ea"/>
                <a:cs typeface="+mj-cs"/>
              </a:rPr>
              <a:t>Tables</a:t>
            </a:r>
          </a:p>
        </p:txBody>
      </p:sp>
      <p:sp>
        <p:nvSpPr>
          <p:cNvPr id="9" name="Content Placeholder 8">
            <a:extLst>
              <a:ext uri="{FF2B5EF4-FFF2-40B4-BE49-F238E27FC236}">
                <a16:creationId xmlns:a16="http://schemas.microsoft.com/office/drawing/2014/main" id="{C50E8FB6-F219-402A-93B8-A8F14E5086C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2000" kern="1200" dirty="0">
                <a:solidFill>
                  <a:srgbClr val="7030A0"/>
                </a:solidFill>
                <a:latin typeface="+mn-lt"/>
                <a:ea typeface="+mn-ea"/>
                <a:cs typeface="+mn-cs"/>
              </a:rPr>
              <a:t>Rarely a good idea </a:t>
            </a:r>
          </a:p>
        </p:txBody>
      </p:sp>
      <p:pic>
        <p:nvPicPr>
          <p:cNvPr id="7" name="Content Placeholder 3">
            <a:extLst>
              <a:ext uri="{FF2B5EF4-FFF2-40B4-BE49-F238E27FC236}">
                <a16:creationId xmlns:a16="http://schemas.microsoft.com/office/drawing/2014/main" id="{B322A675-B56C-44EB-8B79-9F6075F3F217}"/>
              </a:ext>
            </a:extLst>
          </p:cNvPr>
          <p:cNvPicPr>
            <a:picLocks noChangeAspect="1"/>
          </p:cNvPicPr>
          <p:nvPr/>
        </p:nvPicPr>
        <p:blipFill>
          <a:blip r:embed="rId3"/>
          <a:stretch>
            <a:fillRect/>
          </a:stretch>
        </p:blipFill>
        <p:spPr>
          <a:xfrm>
            <a:off x="320040" y="3315935"/>
            <a:ext cx="11496821" cy="2385589"/>
          </a:xfrm>
          <a:prstGeom prst="rect">
            <a:avLst/>
          </a:prstGeom>
        </p:spPr>
      </p:pic>
    </p:spTree>
    <p:extLst>
      <p:ext uri="{BB962C8B-B14F-4D97-AF65-F5344CB8AC3E}">
        <p14:creationId xmlns:p14="http://schemas.microsoft.com/office/powerpoint/2010/main" val="2051600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4237" y="914400"/>
            <a:ext cx="3657600" cy="288757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000" b="1" i="0" u="none" strike="noStrike" kern="1200" cap="none" spc="0" normalizeH="0" baseline="0" noProof="0" dirty="0">
                <a:ln>
                  <a:noFill/>
                </a:ln>
                <a:solidFill>
                  <a:srgbClr val="7030A0"/>
                </a:solidFill>
                <a:effectLst/>
                <a:uLnTx/>
                <a:uFillTx/>
                <a:latin typeface="Calibri Light" panose="020F0302020204030204"/>
                <a:ea typeface="+mn-ea"/>
                <a:cs typeface="+mn-cs"/>
              </a:rPr>
              <a:t>Highlight Table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Calibri Light" panose="020F0302020204030204"/>
                <a:ea typeface="+mn-ea"/>
                <a:cs typeface="+mn-cs"/>
              </a:rPr>
              <a:t>encodes a data table using color to highlight the differences in the table numbers.</a:t>
            </a:r>
          </a:p>
        </p:txBody>
      </p:sp>
      <p:pic>
        <p:nvPicPr>
          <p:cNvPr id="2" name="Picture 1">
            <a:extLst>
              <a:ext uri="{FF2B5EF4-FFF2-40B4-BE49-F238E27FC236}">
                <a16:creationId xmlns:a16="http://schemas.microsoft.com/office/drawing/2014/main" id="{D99C6E75-9224-420E-BD91-F7BC24AD04B8}"/>
              </a:ext>
            </a:extLst>
          </p:cNvPr>
          <p:cNvPicPr>
            <a:picLocks noChangeAspect="1"/>
          </p:cNvPicPr>
          <p:nvPr/>
        </p:nvPicPr>
        <p:blipFill>
          <a:blip r:embed="rId3"/>
          <a:stretch>
            <a:fillRect/>
          </a:stretch>
        </p:blipFill>
        <p:spPr>
          <a:xfrm>
            <a:off x="5006544" y="914400"/>
            <a:ext cx="6952971" cy="5075668"/>
          </a:xfrm>
          <a:prstGeom prst="rect">
            <a:avLst/>
          </a:prstGeom>
        </p:spPr>
      </p:pic>
    </p:spTree>
    <p:extLst>
      <p:ext uri="{BB962C8B-B14F-4D97-AF65-F5344CB8AC3E}">
        <p14:creationId xmlns:p14="http://schemas.microsoft.com/office/powerpoint/2010/main" val="291226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E3FB120-425B-47E5-9248-590EB889B6F0}"/>
              </a:ext>
            </a:extLst>
          </p:cNvPr>
          <p:cNvPicPr>
            <a:picLocks noChangeAspect="1"/>
          </p:cNvPicPr>
          <p:nvPr/>
        </p:nvPicPr>
        <p:blipFill rotWithShape="1">
          <a:blip r:embed="rId3"/>
          <a:srcRect t="4661"/>
          <a:stretch/>
        </p:blipFill>
        <p:spPr>
          <a:xfrm>
            <a:off x="-1" y="10"/>
            <a:ext cx="12192000" cy="6857990"/>
          </a:xfrm>
          <a:prstGeom prst="rect">
            <a:avLst/>
          </a:prstGeom>
        </p:spPr>
      </p:pic>
      <p:sp>
        <p:nvSpPr>
          <p:cNvPr id="16" name="Title 1">
            <a:extLst>
              <a:ext uri="{FF2B5EF4-FFF2-40B4-BE49-F238E27FC236}">
                <a16:creationId xmlns:a16="http://schemas.microsoft.com/office/drawing/2014/main" id="{14A3AE1F-9EC6-44E7-901F-F43F2CA420D0}"/>
              </a:ext>
            </a:extLst>
          </p:cNvPr>
          <p:cNvSpPr txBox="1">
            <a:spLocks/>
          </p:cNvSpPr>
          <p:nvPr/>
        </p:nvSpPr>
        <p:spPr>
          <a:xfrm>
            <a:off x="709448" y="1913950"/>
            <a:ext cx="4204137" cy="1342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Bar Charts</a:t>
            </a:r>
          </a:p>
        </p:txBody>
      </p:sp>
      <p:sp>
        <p:nvSpPr>
          <p:cNvPr id="18" name="Text Placeholder 5">
            <a:extLst>
              <a:ext uri="{FF2B5EF4-FFF2-40B4-BE49-F238E27FC236}">
                <a16:creationId xmlns:a16="http://schemas.microsoft.com/office/drawing/2014/main" id="{7F122F94-1E3F-41B5-AE83-F7C9C582E808}"/>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US" sz="1800" dirty="0"/>
              <a:t>A bar chart displays a numeric value against another categorical (discrete) variable </a:t>
            </a:r>
          </a:p>
          <a:p>
            <a:r>
              <a:rPr lang="en-US" sz="1800" dirty="0"/>
              <a:t>The bars are scaled automatically to display the range of all the values in the dataset. </a:t>
            </a:r>
          </a:p>
          <a:p>
            <a:r>
              <a:rPr lang="en-US" sz="1800" dirty="0"/>
              <a:t>Can be both vertical or horizontal </a:t>
            </a:r>
          </a:p>
        </p:txBody>
      </p:sp>
      <p:sp>
        <p:nvSpPr>
          <p:cNvPr id="2" name="Title 1" hidden="1"/>
          <p:cNvSpPr>
            <a:spLocks noGrp="1"/>
          </p:cNvSpPr>
          <p:nvPr>
            <p:ph type="title"/>
          </p:nvPr>
        </p:nvSpPr>
        <p:spPr/>
        <p:txBody>
          <a:bodyPr>
            <a:normAutofit/>
          </a:bodyPr>
          <a:lstStyle/>
          <a:p>
            <a:r>
              <a:rPr lang="en-US" dirty="0"/>
              <a:t>Bar Charts</a:t>
            </a:r>
          </a:p>
        </p:txBody>
      </p:sp>
    </p:spTree>
    <p:extLst>
      <p:ext uri="{BB962C8B-B14F-4D97-AF65-F5344CB8AC3E}">
        <p14:creationId xmlns:p14="http://schemas.microsoft.com/office/powerpoint/2010/main" val="2227501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BD9D-087E-425A-B9E7-01F81881A69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7030A0"/>
                </a:solidFill>
              </a:rPr>
              <a:t>Horizontal Bar</a:t>
            </a:r>
          </a:p>
        </p:txBody>
      </p:sp>
      <p:pic>
        <p:nvPicPr>
          <p:cNvPr id="3074" name="Picture 2" descr="https://www.safaribooksonline.com/library/view/storytelling-with-data/9781119002253/images/ec02f019.jpg">
            <a:extLst>
              <a:ext uri="{FF2B5EF4-FFF2-40B4-BE49-F238E27FC236}">
                <a16:creationId xmlns:a16="http://schemas.microsoft.com/office/drawing/2014/main" id="{6E1364C5-5E80-40FF-9032-29E82DD5A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778893"/>
            <a:ext cx="5455917" cy="30553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afaribooksonline.com/library/view/storytelling-with-data/9781119002253/images/ec02f018.jpg">
            <a:extLst>
              <a:ext uri="{FF2B5EF4-FFF2-40B4-BE49-F238E27FC236}">
                <a16:creationId xmlns:a16="http://schemas.microsoft.com/office/drawing/2014/main" id="{F63D6752-1B0F-4177-AB5C-BEE1E00CF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043" y="1529081"/>
            <a:ext cx="5455917" cy="155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35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2C4B-F941-43D8-8703-CDB1E716147D}"/>
              </a:ext>
            </a:extLst>
          </p:cNvPr>
          <p:cNvSpPr>
            <a:spLocks noGrp="1"/>
          </p:cNvSpPr>
          <p:nvPr>
            <p:ph type="title"/>
          </p:nvPr>
        </p:nvSpPr>
        <p:spPr>
          <a:xfrm>
            <a:off x="6392598" y="640263"/>
            <a:ext cx="5221266" cy="1344975"/>
          </a:xfrm>
        </p:spPr>
        <p:txBody>
          <a:bodyPr>
            <a:normAutofit/>
          </a:bodyPr>
          <a:lstStyle/>
          <a:p>
            <a:pPr algn="ctr"/>
            <a:r>
              <a:rPr lang="en-US" sz="4800" b="1" dirty="0"/>
              <a:t>Stacked Bar </a:t>
            </a:r>
          </a:p>
        </p:txBody>
      </p:sp>
      <p:pic>
        <p:nvPicPr>
          <p:cNvPr id="4" name="Picture 3">
            <a:extLst>
              <a:ext uri="{FF2B5EF4-FFF2-40B4-BE49-F238E27FC236}">
                <a16:creationId xmlns:a16="http://schemas.microsoft.com/office/drawing/2014/main" id="{98B117BB-C051-4A5B-B586-6EB2E0F5AB21}"/>
              </a:ext>
            </a:extLst>
          </p:cNvPr>
          <p:cNvPicPr/>
          <p:nvPr/>
        </p:nvPicPr>
        <p:blipFill>
          <a:blip r:embed="rId2"/>
          <a:stretch>
            <a:fillRect/>
          </a:stretch>
        </p:blipFill>
        <p:spPr>
          <a:xfrm>
            <a:off x="484632" y="803031"/>
            <a:ext cx="5126736" cy="5096489"/>
          </a:xfrm>
          <a:prstGeom prst="rect">
            <a:avLst/>
          </a:prstGeom>
        </p:spPr>
      </p:pic>
      <p:sp>
        <p:nvSpPr>
          <p:cNvPr id="3" name="Content Placeholder 2">
            <a:extLst>
              <a:ext uri="{FF2B5EF4-FFF2-40B4-BE49-F238E27FC236}">
                <a16:creationId xmlns:a16="http://schemas.microsoft.com/office/drawing/2014/main" id="{73D357CA-028F-4AC0-B8E2-F49556817EE3}"/>
              </a:ext>
            </a:extLst>
          </p:cNvPr>
          <p:cNvSpPr>
            <a:spLocks noGrp="1"/>
          </p:cNvSpPr>
          <p:nvPr>
            <p:ph idx="1"/>
          </p:nvPr>
        </p:nvSpPr>
        <p:spPr>
          <a:xfrm>
            <a:off x="6391903" y="2121763"/>
            <a:ext cx="5235490" cy="3773010"/>
          </a:xfrm>
        </p:spPr>
        <p:txBody>
          <a:bodyPr>
            <a:normAutofit/>
          </a:bodyPr>
          <a:lstStyle/>
          <a:p>
            <a:r>
              <a:rPr lang="en-US" sz="2000" dirty="0"/>
              <a:t>Stacked vertical bars are more limited. </a:t>
            </a:r>
          </a:p>
          <a:p>
            <a:r>
              <a:rPr lang="en-US" sz="2000" dirty="0"/>
              <a:t>Use to compare totals across categories</a:t>
            </a:r>
          </a:p>
          <a:p>
            <a:r>
              <a:rPr lang="en-US" sz="2000" dirty="0"/>
              <a:t>See the subcomponent pieces within a given category.</a:t>
            </a:r>
          </a:p>
          <a:p>
            <a:r>
              <a:rPr lang="en-US" sz="2000" dirty="0"/>
              <a:t>Can easily become overwhelming.</a:t>
            </a:r>
          </a:p>
          <a:p>
            <a:r>
              <a:rPr lang="en-US" sz="2000" dirty="0"/>
              <a:t>May want to limit the number of bars and categories.</a:t>
            </a:r>
          </a:p>
          <a:p>
            <a:endParaRPr lang="en-US" sz="2000" dirty="0"/>
          </a:p>
        </p:txBody>
      </p:sp>
    </p:spTree>
    <p:extLst>
      <p:ext uri="{BB962C8B-B14F-4D97-AF65-F5344CB8AC3E}">
        <p14:creationId xmlns:p14="http://schemas.microsoft.com/office/powerpoint/2010/main" val="4226633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F8A1-CDA2-4841-BEDF-D8FB160B5920}"/>
              </a:ext>
            </a:extLst>
          </p:cNvPr>
          <p:cNvSpPr>
            <a:spLocks noGrp="1"/>
          </p:cNvSpPr>
          <p:nvPr>
            <p:ph type="title"/>
          </p:nvPr>
        </p:nvSpPr>
        <p:spPr>
          <a:xfrm>
            <a:off x="639663" y="0"/>
            <a:ext cx="3667039" cy="1676603"/>
          </a:xfrm>
        </p:spPr>
        <p:txBody>
          <a:bodyPr>
            <a:normAutofit/>
          </a:bodyPr>
          <a:lstStyle/>
          <a:p>
            <a:r>
              <a:rPr lang="en-US" b="1" dirty="0"/>
              <a:t>Trend Lines</a:t>
            </a:r>
          </a:p>
        </p:txBody>
      </p:sp>
      <p:sp>
        <p:nvSpPr>
          <p:cNvPr id="3" name="Content Placeholder 2">
            <a:extLst>
              <a:ext uri="{FF2B5EF4-FFF2-40B4-BE49-F238E27FC236}">
                <a16:creationId xmlns:a16="http://schemas.microsoft.com/office/drawing/2014/main" id="{D19F3125-AD84-4455-8F1E-084392723270}"/>
              </a:ext>
            </a:extLst>
          </p:cNvPr>
          <p:cNvSpPr>
            <a:spLocks noGrp="1"/>
          </p:cNvSpPr>
          <p:nvPr>
            <p:ph idx="1"/>
          </p:nvPr>
        </p:nvSpPr>
        <p:spPr>
          <a:xfrm>
            <a:off x="503456" y="1889580"/>
            <a:ext cx="4286752" cy="3785419"/>
          </a:xfrm>
        </p:spPr>
        <p:txBody>
          <a:bodyPr>
            <a:normAutofit/>
          </a:bodyPr>
          <a:lstStyle/>
          <a:p>
            <a:r>
              <a:rPr lang="en-US" dirty="0"/>
              <a:t>Indicate relationships between values </a:t>
            </a:r>
          </a:p>
          <a:p>
            <a:r>
              <a:rPr lang="en-US" dirty="0"/>
              <a:t>Highlight any trend they may exist. </a:t>
            </a:r>
          </a:p>
        </p:txBody>
      </p:sp>
      <p:pic>
        <p:nvPicPr>
          <p:cNvPr id="4" name="Picture 3">
            <a:extLst>
              <a:ext uri="{FF2B5EF4-FFF2-40B4-BE49-F238E27FC236}">
                <a16:creationId xmlns:a16="http://schemas.microsoft.com/office/drawing/2014/main" id="{2F260B06-4567-4809-89EB-481AF6F95B38}"/>
              </a:ext>
            </a:extLst>
          </p:cNvPr>
          <p:cNvPicPr>
            <a:picLocks noChangeAspect="1"/>
          </p:cNvPicPr>
          <p:nvPr/>
        </p:nvPicPr>
        <p:blipFill rotWithShape="1">
          <a:blip r:embed="rId2"/>
          <a:srcRect l="5258" r="-2" b="-2"/>
          <a:stretch/>
        </p:blipFill>
        <p:spPr>
          <a:xfrm>
            <a:off x="4926415" y="712819"/>
            <a:ext cx="6916329" cy="5577837"/>
          </a:xfrm>
          <a:prstGeom prst="rect">
            <a:avLst/>
          </a:prstGeom>
          <a:effectLst/>
        </p:spPr>
      </p:pic>
    </p:spTree>
    <p:extLst>
      <p:ext uri="{BB962C8B-B14F-4D97-AF65-F5344CB8AC3E}">
        <p14:creationId xmlns:p14="http://schemas.microsoft.com/office/powerpoint/2010/main" val="1594041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2FDA-ADF3-4260-9EDD-2954BAA36F5E}"/>
              </a:ext>
            </a:extLst>
          </p:cNvPr>
          <p:cNvSpPr>
            <a:spLocks noGrp="1"/>
          </p:cNvSpPr>
          <p:nvPr>
            <p:ph type="title"/>
          </p:nvPr>
        </p:nvSpPr>
        <p:spPr>
          <a:xfrm>
            <a:off x="550075" y="283277"/>
            <a:ext cx="5127031" cy="1676603"/>
          </a:xfrm>
        </p:spPr>
        <p:txBody>
          <a:bodyPr>
            <a:normAutofit/>
          </a:bodyPr>
          <a:lstStyle/>
          <a:p>
            <a:r>
              <a:rPr lang="en-US" sz="6000" b="1" dirty="0"/>
              <a:t>Histogram </a:t>
            </a:r>
          </a:p>
        </p:txBody>
      </p:sp>
      <p:sp>
        <p:nvSpPr>
          <p:cNvPr id="3" name="Content Placeholder 2">
            <a:extLst>
              <a:ext uri="{FF2B5EF4-FFF2-40B4-BE49-F238E27FC236}">
                <a16:creationId xmlns:a16="http://schemas.microsoft.com/office/drawing/2014/main" id="{00034DF1-5AAC-4858-9311-2C33C8358C3E}"/>
              </a:ext>
            </a:extLst>
          </p:cNvPr>
          <p:cNvSpPr>
            <a:spLocks noGrp="1"/>
          </p:cNvSpPr>
          <p:nvPr>
            <p:ph idx="1"/>
          </p:nvPr>
        </p:nvSpPr>
        <p:spPr>
          <a:xfrm>
            <a:off x="648930" y="2438400"/>
            <a:ext cx="5127029" cy="3785419"/>
          </a:xfrm>
        </p:spPr>
        <p:txBody>
          <a:bodyPr>
            <a:normAutofit/>
          </a:bodyPr>
          <a:lstStyle/>
          <a:p>
            <a:r>
              <a:rPr lang="en-US" dirty="0"/>
              <a:t>Frequency distribution of continuous variables</a:t>
            </a:r>
          </a:p>
          <a:p>
            <a:r>
              <a:rPr lang="en-US" dirty="0"/>
              <a:t>Bar width is a range of values (BINS)</a:t>
            </a:r>
          </a:p>
          <a:p>
            <a:r>
              <a:rPr lang="en-US" dirty="0"/>
              <a:t>Bar height is frequency </a:t>
            </a:r>
          </a:p>
          <a:p>
            <a:endParaRPr lang="en-US" dirty="0"/>
          </a:p>
        </p:txBody>
      </p:sp>
      <p:pic>
        <p:nvPicPr>
          <p:cNvPr id="4" name="Picture 3">
            <a:extLst>
              <a:ext uri="{FF2B5EF4-FFF2-40B4-BE49-F238E27FC236}">
                <a16:creationId xmlns:a16="http://schemas.microsoft.com/office/drawing/2014/main" id="{082549D9-6062-44F2-A0EC-B5FBE4462718}"/>
              </a:ext>
            </a:extLst>
          </p:cNvPr>
          <p:cNvPicPr>
            <a:picLocks noChangeAspect="1"/>
          </p:cNvPicPr>
          <p:nvPr/>
        </p:nvPicPr>
        <p:blipFill rotWithShape="1">
          <a:blip r:embed="rId3"/>
          <a:srcRect l="15014" r="19381" b="1"/>
          <a:stretch/>
        </p:blipFill>
        <p:spPr>
          <a:xfrm>
            <a:off x="5881816" y="640082"/>
            <a:ext cx="5670521" cy="5577837"/>
          </a:xfrm>
          <a:prstGeom prst="rect">
            <a:avLst/>
          </a:prstGeom>
          <a:effectLst/>
        </p:spPr>
      </p:pic>
    </p:spTree>
    <p:extLst>
      <p:ext uri="{BB962C8B-B14F-4D97-AF65-F5344CB8AC3E}">
        <p14:creationId xmlns:p14="http://schemas.microsoft.com/office/powerpoint/2010/main" val="520711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1B2A-FC18-4BEF-B847-B7AE40148837}"/>
              </a:ext>
            </a:extLst>
          </p:cNvPr>
          <p:cNvSpPr>
            <a:spLocks noGrp="1"/>
          </p:cNvSpPr>
          <p:nvPr>
            <p:ph type="title"/>
          </p:nvPr>
        </p:nvSpPr>
        <p:spPr>
          <a:xfrm>
            <a:off x="838200" y="365125"/>
            <a:ext cx="10515600" cy="1325563"/>
          </a:xfrm>
        </p:spPr>
        <p:txBody>
          <a:bodyPr>
            <a:normAutofit/>
          </a:bodyPr>
          <a:lstStyle/>
          <a:p>
            <a:r>
              <a:rPr lang="en-US" sz="6000" b="1" dirty="0"/>
              <a:t>Line Charts </a:t>
            </a:r>
          </a:p>
        </p:txBody>
      </p:sp>
      <p:sp>
        <p:nvSpPr>
          <p:cNvPr id="3" name="Content Placeholder 2">
            <a:extLst>
              <a:ext uri="{FF2B5EF4-FFF2-40B4-BE49-F238E27FC236}">
                <a16:creationId xmlns:a16="http://schemas.microsoft.com/office/drawing/2014/main" id="{F5BB3F09-DFA2-49FF-9544-54DEFE37B2C3}"/>
              </a:ext>
            </a:extLst>
          </p:cNvPr>
          <p:cNvSpPr>
            <a:spLocks noGrp="1"/>
          </p:cNvSpPr>
          <p:nvPr>
            <p:ph idx="1"/>
          </p:nvPr>
        </p:nvSpPr>
        <p:spPr>
          <a:xfrm>
            <a:off x="516924" y="1967405"/>
            <a:ext cx="4282440" cy="4351338"/>
          </a:xfrm>
        </p:spPr>
        <p:txBody>
          <a:bodyPr>
            <a:normAutofit/>
          </a:bodyPr>
          <a:lstStyle/>
          <a:p>
            <a:r>
              <a:rPr lang="en-US" dirty="0"/>
              <a:t>Used most often for times series</a:t>
            </a:r>
          </a:p>
          <a:p>
            <a:r>
              <a:rPr lang="en-US" dirty="0"/>
              <a:t>Data points are connected</a:t>
            </a:r>
          </a:p>
          <a:p>
            <a:r>
              <a:rPr lang="en-US" dirty="0"/>
              <a:t>Used to show trends over time </a:t>
            </a:r>
          </a:p>
        </p:txBody>
      </p:sp>
      <p:pic>
        <p:nvPicPr>
          <p:cNvPr id="4" name="Picture 3">
            <a:extLst>
              <a:ext uri="{FF2B5EF4-FFF2-40B4-BE49-F238E27FC236}">
                <a16:creationId xmlns:a16="http://schemas.microsoft.com/office/drawing/2014/main" id="{FACFE1EF-B8DA-40E9-AF85-B7A42930B912}"/>
              </a:ext>
            </a:extLst>
          </p:cNvPr>
          <p:cNvPicPr>
            <a:picLocks noChangeAspect="1"/>
          </p:cNvPicPr>
          <p:nvPr/>
        </p:nvPicPr>
        <p:blipFill rotWithShape="1">
          <a:blip r:embed="rId3"/>
          <a:srcRect l="9187" r="-2" b="-2"/>
          <a:stretch/>
        </p:blipFill>
        <p:spPr>
          <a:xfrm>
            <a:off x="5120640" y="1904281"/>
            <a:ext cx="6233160" cy="4272681"/>
          </a:xfrm>
          <a:prstGeom prst="rect">
            <a:avLst/>
          </a:prstGeom>
        </p:spPr>
      </p:pic>
    </p:spTree>
    <p:extLst>
      <p:ext uri="{BB962C8B-B14F-4D97-AF65-F5344CB8AC3E}">
        <p14:creationId xmlns:p14="http://schemas.microsoft.com/office/powerpoint/2010/main" val="272417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solidFill>
                  <a:srgbClr val="7030A0"/>
                </a:solidFill>
                <a:latin typeface="Georgia" panose="02040502050405020303" pitchFamily="18" charset="0"/>
                <a:cs typeface="Helvetica Neue Light"/>
              </a:rPr>
              <a:t>Categories of Data Visualization</a:t>
            </a:r>
          </a:p>
        </p:txBody>
      </p:sp>
      <p:graphicFrame>
        <p:nvGraphicFramePr>
          <p:cNvPr id="6" name="Content Placeholder 5"/>
          <p:cNvGraphicFramePr>
            <a:graphicFrameLocks noGrp="1"/>
          </p:cNvGraphicFramePr>
          <p:nvPr>
            <p:ph idx="1"/>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6B8AF7FE-90DB-4F00-85E5-F467B39CB7F8}" type="slidenum">
              <a:rPr lang="en-US" smtClean="0">
                <a:latin typeface="Helvetica Neue Light"/>
                <a:cs typeface="Helvetica Neue Light"/>
              </a:rPr>
              <a:pPr/>
              <a:t>8</a:t>
            </a:fld>
            <a:endParaRPr lang="en-US">
              <a:latin typeface="Helvetica Neue Light"/>
              <a:cs typeface="Helvetica Neue Light"/>
            </a:endParaRPr>
          </a:p>
        </p:txBody>
      </p:sp>
      <p:sp>
        <p:nvSpPr>
          <p:cNvPr id="7" name="TextBox 6"/>
          <p:cNvSpPr txBox="1"/>
          <p:nvPr/>
        </p:nvSpPr>
        <p:spPr>
          <a:xfrm>
            <a:off x="5579531" y="3594100"/>
            <a:ext cx="1195440" cy="523220"/>
          </a:xfrm>
          <a:prstGeom prst="rect">
            <a:avLst/>
          </a:prstGeom>
          <a:noFill/>
        </p:spPr>
        <p:txBody>
          <a:bodyPr wrap="none" rtlCol="0">
            <a:spAutoFit/>
          </a:bodyPr>
          <a:lstStyle/>
          <a:p>
            <a:r>
              <a:rPr lang="en-US" sz="2800" dirty="0">
                <a:solidFill>
                  <a:schemeClr val="accent1"/>
                </a:solidFill>
                <a:latin typeface="Helvetica Neue Light"/>
                <a:cs typeface="Helvetica Neue Light"/>
              </a:rPr>
              <a:t>Hybrid</a:t>
            </a:r>
          </a:p>
        </p:txBody>
      </p:sp>
    </p:spTree>
    <p:extLst>
      <p:ext uri="{BB962C8B-B14F-4D97-AF65-F5344CB8AC3E}">
        <p14:creationId xmlns:p14="http://schemas.microsoft.com/office/powerpoint/2010/main" val="3621747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0253-2453-40F4-AB81-5CC1A3941DFD}"/>
              </a:ext>
            </a:extLst>
          </p:cNvPr>
          <p:cNvSpPr>
            <a:spLocks noGrp="1"/>
          </p:cNvSpPr>
          <p:nvPr>
            <p:ph type="title"/>
          </p:nvPr>
        </p:nvSpPr>
        <p:spPr/>
        <p:txBody>
          <a:bodyPr/>
          <a:lstStyle/>
          <a:p>
            <a:r>
              <a:rPr lang="en-US" b="1" dirty="0"/>
              <a:t>Line Charts – Multiple Variables</a:t>
            </a:r>
          </a:p>
        </p:txBody>
      </p:sp>
      <p:sp>
        <p:nvSpPr>
          <p:cNvPr id="3" name="Content Placeholder 2">
            <a:extLst>
              <a:ext uri="{FF2B5EF4-FFF2-40B4-BE49-F238E27FC236}">
                <a16:creationId xmlns:a16="http://schemas.microsoft.com/office/drawing/2014/main" id="{D1FA94AE-1D9D-4668-8AED-0034EAB035E0}"/>
              </a:ext>
            </a:extLst>
          </p:cNvPr>
          <p:cNvSpPr>
            <a:spLocks noGrp="1"/>
          </p:cNvSpPr>
          <p:nvPr>
            <p:ph sz="half" idx="1"/>
          </p:nvPr>
        </p:nvSpPr>
        <p:spPr/>
        <p:txBody>
          <a:bodyPr/>
          <a:lstStyle/>
          <a:p>
            <a:pPr marL="0" indent="0">
              <a:buNone/>
            </a:pPr>
            <a:r>
              <a:rPr lang="en-US" dirty="0"/>
              <a:t>Multiple categories</a:t>
            </a:r>
          </a:p>
          <a:p>
            <a:endParaRPr lang="en-US" dirty="0"/>
          </a:p>
        </p:txBody>
      </p:sp>
      <p:sp>
        <p:nvSpPr>
          <p:cNvPr id="4" name="Content Placeholder 3">
            <a:extLst>
              <a:ext uri="{FF2B5EF4-FFF2-40B4-BE49-F238E27FC236}">
                <a16:creationId xmlns:a16="http://schemas.microsoft.com/office/drawing/2014/main" id="{DD6E722F-E7C2-4A7D-946A-C634A8240C08}"/>
              </a:ext>
            </a:extLst>
          </p:cNvPr>
          <p:cNvSpPr>
            <a:spLocks noGrp="1"/>
          </p:cNvSpPr>
          <p:nvPr>
            <p:ph sz="half" idx="2"/>
          </p:nvPr>
        </p:nvSpPr>
        <p:spPr/>
        <p:txBody>
          <a:bodyPr/>
          <a:lstStyle/>
          <a:p>
            <a:pPr marL="0" indent="0">
              <a:buNone/>
            </a:pPr>
            <a:r>
              <a:rPr lang="en-US" dirty="0"/>
              <a:t>Second Axis to show multiple variables</a:t>
            </a:r>
          </a:p>
          <a:p>
            <a:pPr marL="0" indent="0">
              <a:buNone/>
            </a:pPr>
            <a:endParaRPr lang="en-US" dirty="0"/>
          </a:p>
        </p:txBody>
      </p:sp>
      <p:pic>
        <p:nvPicPr>
          <p:cNvPr id="5" name="Picture 4">
            <a:extLst>
              <a:ext uri="{FF2B5EF4-FFF2-40B4-BE49-F238E27FC236}">
                <a16:creationId xmlns:a16="http://schemas.microsoft.com/office/drawing/2014/main" id="{FC0A8288-6F25-409F-9C5D-59701889F959}"/>
              </a:ext>
            </a:extLst>
          </p:cNvPr>
          <p:cNvPicPr>
            <a:picLocks noChangeAspect="1"/>
          </p:cNvPicPr>
          <p:nvPr/>
        </p:nvPicPr>
        <p:blipFill>
          <a:blip r:embed="rId2"/>
          <a:stretch>
            <a:fillRect/>
          </a:stretch>
        </p:blipFill>
        <p:spPr>
          <a:xfrm>
            <a:off x="685800" y="2746057"/>
            <a:ext cx="4791075" cy="3133725"/>
          </a:xfrm>
          <a:prstGeom prst="rect">
            <a:avLst/>
          </a:prstGeom>
        </p:spPr>
      </p:pic>
      <p:pic>
        <p:nvPicPr>
          <p:cNvPr id="6" name="Picture 5">
            <a:extLst>
              <a:ext uri="{FF2B5EF4-FFF2-40B4-BE49-F238E27FC236}">
                <a16:creationId xmlns:a16="http://schemas.microsoft.com/office/drawing/2014/main" id="{E034E6E3-CB75-4056-87F3-7B441F6AB422}"/>
              </a:ext>
            </a:extLst>
          </p:cNvPr>
          <p:cNvPicPr>
            <a:picLocks noChangeAspect="1"/>
          </p:cNvPicPr>
          <p:nvPr/>
        </p:nvPicPr>
        <p:blipFill>
          <a:blip r:embed="rId3"/>
          <a:stretch>
            <a:fillRect/>
          </a:stretch>
        </p:blipFill>
        <p:spPr>
          <a:xfrm>
            <a:off x="6257925" y="2974657"/>
            <a:ext cx="5095875" cy="2905125"/>
          </a:xfrm>
          <a:prstGeom prst="rect">
            <a:avLst/>
          </a:prstGeom>
        </p:spPr>
      </p:pic>
    </p:spTree>
    <p:extLst>
      <p:ext uri="{BB962C8B-B14F-4D97-AF65-F5344CB8AC3E}">
        <p14:creationId xmlns:p14="http://schemas.microsoft.com/office/powerpoint/2010/main" val="1656523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5CD7B8-1E3D-4A7E-86C6-E754FFA90FB5}"/>
              </a:ext>
            </a:extLst>
          </p:cNvPr>
          <p:cNvSpPr>
            <a:spLocks noGrp="1"/>
          </p:cNvSpPr>
          <p:nvPr>
            <p:ph type="title"/>
          </p:nvPr>
        </p:nvSpPr>
        <p:spPr>
          <a:xfrm>
            <a:off x="648929" y="629266"/>
            <a:ext cx="3651467" cy="1676603"/>
          </a:xfrm>
        </p:spPr>
        <p:txBody>
          <a:bodyPr>
            <a:normAutofit/>
          </a:bodyPr>
          <a:lstStyle/>
          <a:p>
            <a:r>
              <a:rPr lang="en-US" b="1"/>
              <a:t>Scatterplots</a:t>
            </a:r>
          </a:p>
        </p:txBody>
      </p:sp>
      <p:sp>
        <p:nvSpPr>
          <p:cNvPr id="6" name="Content Placeholder 5">
            <a:extLst>
              <a:ext uri="{FF2B5EF4-FFF2-40B4-BE49-F238E27FC236}">
                <a16:creationId xmlns:a16="http://schemas.microsoft.com/office/drawing/2014/main" id="{0DF6DD52-96C7-4819-85F7-BF81F744E011}"/>
              </a:ext>
            </a:extLst>
          </p:cNvPr>
          <p:cNvSpPr>
            <a:spLocks noGrp="1"/>
          </p:cNvSpPr>
          <p:nvPr>
            <p:ph idx="1"/>
          </p:nvPr>
        </p:nvSpPr>
        <p:spPr>
          <a:xfrm>
            <a:off x="648931" y="2438400"/>
            <a:ext cx="3651466" cy="3785419"/>
          </a:xfrm>
        </p:spPr>
        <p:txBody>
          <a:bodyPr>
            <a:normAutofit/>
          </a:bodyPr>
          <a:lstStyle/>
          <a:p>
            <a:r>
              <a:rPr lang="en-US" sz="1800" dirty="0"/>
              <a:t>Plots independent versus dependent variables</a:t>
            </a:r>
          </a:p>
          <a:p>
            <a:r>
              <a:rPr lang="en-US" sz="1800" dirty="0"/>
              <a:t>Each data point is represented</a:t>
            </a:r>
          </a:p>
          <a:p>
            <a:r>
              <a:rPr lang="en-US" sz="1800" dirty="0"/>
              <a:t>May indicate correlation between the two variables</a:t>
            </a:r>
          </a:p>
          <a:p>
            <a:r>
              <a:rPr lang="en-US" sz="1800" dirty="0"/>
              <a:t>Cluster analysis helps identify segments</a:t>
            </a:r>
          </a:p>
          <a:p>
            <a:endParaRPr lang="en-US" sz="1800" dirty="0"/>
          </a:p>
        </p:txBody>
      </p:sp>
      <p:pic>
        <p:nvPicPr>
          <p:cNvPr id="7" name="Picture 2" descr="Related image">
            <a:extLst>
              <a:ext uri="{FF2B5EF4-FFF2-40B4-BE49-F238E27FC236}">
                <a16:creationId xmlns:a16="http://schemas.microsoft.com/office/drawing/2014/main" id="{5FBB8123-D0E1-45D1-BE07-66628A190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75" b="-1"/>
          <a:stretch/>
        </p:blipFill>
        <p:spPr bwMode="auto">
          <a:xfrm>
            <a:off x="5136112" y="337824"/>
            <a:ext cx="6808839" cy="618235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06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080E2C-8857-466A-9EDB-31A70C1A3E85}"/>
              </a:ext>
            </a:extLst>
          </p:cNvPr>
          <p:cNvPicPr>
            <a:picLocks noChangeAspect="1"/>
          </p:cNvPicPr>
          <p:nvPr/>
        </p:nvPicPr>
        <p:blipFill rotWithShape="1">
          <a:blip r:embed="rId3"/>
          <a:srcRect b="6065"/>
          <a:stretch/>
        </p:blipFill>
        <p:spPr>
          <a:xfrm>
            <a:off x="-1" y="10"/>
            <a:ext cx="12192001" cy="4666928"/>
          </a:xfrm>
          <a:prstGeom prst="rect">
            <a:avLst/>
          </a:prstGeom>
        </p:spPr>
      </p:pic>
      <p:sp>
        <p:nvSpPr>
          <p:cNvPr id="2" name="Title 1">
            <a:extLst>
              <a:ext uri="{FF2B5EF4-FFF2-40B4-BE49-F238E27FC236}">
                <a16:creationId xmlns:a16="http://schemas.microsoft.com/office/drawing/2014/main" id="{05451486-432B-41F0-8AB1-6262B7AE7095}"/>
              </a:ext>
            </a:extLst>
          </p:cNvPr>
          <p:cNvSpPr>
            <a:spLocks noGrp="1"/>
          </p:cNvSpPr>
          <p:nvPr>
            <p:ph type="title"/>
          </p:nvPr>
        </p:nvSpPr>
        <p:spPr>
          <a:xfrm>
            <a:off x="804998" y="4551037"/>
            <a:ext cx="5021782" cy="1509931"/>
          </a:xfrm>
          <a:prstGeom prst="ellipse">
            <a:avLst/>
          </a:prstGeom>
        </p:spPr>
        <p:txBody>
          <a:bodyPr>
            <a:normAutofit/>
          </a:bodyPr>
          <a:lstStyle/>
          <a:p>
            <a:r>
              <a:rPr lang="en-US" sz="4000">
                <a:solidFill>
                  <a:srgbClr val="000000"/>
                </a:solidFill>
              </a:rPr>
              <a:t>Bubble Chart</a:t>
            </a:r>
          </a:p>
        </p:txBody>
      </p:sp>
      <p:sp>
        <p:nvSpPr>
          <p:cNvPr id="3" name="Content Placeholder 2">
            <a:extLst>
              <a:ext uri="{FF2B5EF4-FFF2-40B4-BE49-F238E27FC236}">
                <a16:creationId xmlns:a16="http://schemas.microsoft.com/office/drawing/2014/main" id="{D70CE1A2-7F4F-4F06-AA08-24B539B2088E}"/>
              </a:ext>
            </a:extLst>
          </p:cNvPr>
          <p:cNvSpPr>
            <a:spLocks noGrp="1"/>
          </p:cNvSpPr>
          <p:nvPr>
            <p:ph idx="1"/>
          </p:nvPr>
        </p:nvSpPr>
        <p:spPr>
          <a:xfrm>
            <a:off x="6470247" y="4551037"/>
            <a:ext cx="4926411" cy="1509935"/>
          </a:xfrm>
        </p:spPr>
        <p:txBody>
          <a:bodyPr anchor="ctr">
            <a:normAutofit/>
          </a:bodyPr>
          <a:lstStyle/>
          <a:p>
            <a:r>
              <a:rPr lang="en-US" sz="1500">
                <a:solidFill>
                  <a:srgbClr val="000000"/>
                </a:solidFill>
              </a:rPr>
              <a:t>Circle represent data points</a:t>
            </a:r>
          </a:p>
          <a:p>
            <a:r>
              <a:rPr lang="en-US" sz="1500">
                <a:solidFill>
                  <a:srgbClr val="000000"/>
                </a:solidFill>
              </a:rPr>
              <a:t>Extension of a scatterplot </a:t>
            </a:r>
          </a:p>
          <a:p>
            <a:r>
              <a:rPr lang="en-US" sz="1500">
                <a:solidFill>
                  <a:srgbClr val="000000"/>
                </a:solidFill>
              </a:rPr>
              <a:t>Size of bubble represent value of a third variable </a:t>
            </a:r>
          </a:p>
          <a:p>
            <a:r>
              <a:rPr lang="en-US" sz="1500">
                <a:solidFill>
                  <a:srgbClr val="000000"/>
                </a:solidFill>
              </a:rPr>
              <a:t>Bubbles can be color coded to represent a fourth variable </a:t>
            </a:r>
          </a:p>
        </p:txBody>
      </p:sp>
    </p:spTree>
    <p:extLst>
      <p:ext uri="{BB962C8B-B14F-4D97-AF65-F5344CB8AC3E}">
        <p14:creationId xmlns:p14="http://schemas.microsoft.com/office/powerpoint/2010/main" val="31175719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1B87E-FFB3-46B0-9C7F-BFAD8F02D293}"/>
              </a:ext>
            </a:extLst>
          </p:cNvPr>
          <p:cNvPicPr>
            <a:picLocks noChangeAspect="1"/>
          </p:cNvPicPr>
          <p:nvPr/>
        </p:nvPicPr>
        <p:blipFill rotWithShape="1">
          <a:blip r:embed="rId3"/>
          <a:srcRect t="1216"/>
          <a:stretch/>
        </p:blipFill>
        <p:spPr>
          <a:xfrm>
            <a:off x="-1" y="10"/>
            <a:ext cx="12192001" cy="4666928"/>
          </a:xfrm>
          <a:prstGeom prst="rect">
            <a:avLst/>
          </a:prstGeom>
        </p:spPr>
      </p:pic>
      <p:sp>
        <p:nvSpPr>
          <p:cNvPr id="2" name="Title 1">
            <a:extLst>
              <a:ext uri="{FF2B5EF4-FFF2-40B4-BE49-F238E27FC236}">
                <a16:creationId xmlns:a16="http://schemas.microsoft.com/office/drawing/2014/main" id="{8954CF0D-C30E-4905-A13E-EC632BBB1BD0}"/>
              </a:ext>
            </a:extLst>
          </p:cNvPr>
          <p:cNvSpPr>
            <a:spLocks noGrp="1"/>
          </p:cNvSpPr>
          <p:nvPr>
            <p:ph type="title"/>
          </p:nvPr>
        </p:nvSpPr>
        <p:spPr>
          <a:xfrm>
            <a:off x="804998" y="4551037"/>
            <a:ext cx="5021782" cy="1509931"/>
          </a:xfrm>
          <a:prstGeom prst="ellipse">
            <a:avLst/>
          </a:prstGeom>
        </p:spPr>
        <p:txBody>
          <a:bodyPr>
            <a:normAutofit/>
          </a:bodyPr>
          <a:lstStyle/>
          <a:p>
            <a:r>
              <a:rPr lang="en-US" sz="4000">
                <a:solidFill>
                  <a:srgbClr val="000000"/>
                </a:solidFill>
              </a:rPr>
              <a:t>Area chart</a:t>
            </a:r>
          </a:p>
        </p:txBody>
      </p:sp>
      <p:sp>
        <p:nvSpPr>
          <p:cNvPr id="3" name="Content Placeholder 2">
            <a:extLst>
              <a:ext uri="{FF2B5EF4-FFF2-40B4-BE49-F238E27FC236}">
                <a16:creationId xmlns:a16="http://schemas.microsoft.com/office/drawing/2014/main" id="{C5BD08BC-73EF-4F49-A1B8-5EDCEC93DEBB}"/>
              </a:ext>
            </a:extLst>
          </p:cNvPr>
          <p:cNvSpPr>
            <a:spLocks noGrp="1"/>
          </p:cNvSpPr>
          <p:nvPr>
            <p:ph idx="1"/>
          </p:nvPr>
        </p:nvSpPr>
        <p:spPr>
          <a:xfrm>
            <a:off x="4704735" y="4551037"/>
            <a:ext cx="7197213" cy="2129982"/>
          </a:xfrm>
        </p:spPr>
        <p:txBody>
          <a:bodyPr anchor="ctr">
            <a:normAutofit/>
          </a:bodyPr>
          <a:lstStyle/>
          <a:p>
            <a:r>
              <a:rPr lang="en-US" sz="2400" dirty="0">
                <a:solidFill>
                  <a:srgbClr val="000000"/>
                </a:solidFill>
              </a:rPr>
              <a:t>Enhanced line chart</a:t>
            </a:r>
          </a:p>
          <a:p>
            <a:r>
              <a:rPr lang="en-US" sz="2400" dirty="0">
                <a:solidFill>
                  <a:srgbClr val="000000"/>
                </a:solidFill>
              </a:rPr>
              <a:t>Area under line filled with color to represent cumulative totals</a:t>
            </a:r>
          </a:p>
          <a:p>
            <a:r>
              <a:rPr lang="en-US" sz="2400" dirty="0">
                <a:solidFill>
                  <a:srgbClr val="000000"/>
                </a:solidFill>
              </a:rPr>
              <a:t>Using multiple lines represent each value in the legend conveys the comparative total of those variables. </a:t>
            </a:r>
          </a:p>
        </p:txBody>
      </p:sp>
    </p:spTree>
    <p:extLst>
      <p:ext uri="{BB962C8B-B14F-4D97-AF65-F5344CB8AC3E}">
        <p14:creationId xmlns:p14="http://schemas.microsoft.com/office/powerpoint/2010/main" val="398765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7030A0"/>
                </a:solidFill>
                <a:latin typeface="Georgia" panose="02040502050405020303" pitchFamily="18" charset="0"/>
                <a:cs typeface="Helvetica Neue Light"/>
              </a:rPr>
              <a:t>Exploratory</a:t>
            </a:r>
          </a:p>
        </p:txBody>
      </p:sp>
      <p:sp>
        <p:nvSpPr>
          <p:cNvPr id="5" name="Content Placeholder 4"/>
          <p:cNvSpPr>
            <a:spLocks noGrp="1"/>
          </p:cNvSpPr>
          <p:nvPr>
            <p:ph idx="1"/>
          </p:nvPr>
        </p:nvSpPr>
        <p:spPr/>
        <p:txBody>
          <a:bodyPr>
            <a:normAutofit/>
          </a:bodyPr>
          <a:lstStyle/>
          <a:p>
            <a:pPr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6B8AF7FE-90DB-4F00-85E5-F467B39CB7F8}" type="slidenum">
              <a:rPr lang="en-US" smtClean="0"/>
              <a:pPr/>
              <a:t>9</a:t>
            </a:fld>
            <a:endParaRPr lang="en-US"/>
          </a:p>
        </p:txBody>
      </p:sp>
      <p:pic>
        <p:nvPicPr>
          <p:cNvPr id="8" name="Picture 7" descr="Screen Shot 2015-11-07 at 2.54.1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0428" y="1460976"/>
            <a:ext cx="8014173" cy="4559300"/>
          </a:xfrm>
          <a:prstGeom prst="rect">
            <a:avLst/>
          </a:prstGeom>
          <a:ln>
            <a:noFill/>
          </a:ln>
          <a:effectLst>
            <a:outerShdw blurRad="292100" dist="139700" dir="2700000" algn="tl" rotWithShape="0">
              <a:srgbClr val="333333">
                <a:alpha val="65000"/>
              </a:srgbClr>
            </a:outerShdw>
          </a:effectLst>
        </p:spPr>
      </p:pic>
      <p:sp>
        <p:nvSpPr>
          <p:cNvPr id="10" name="Oval 9"/>
          <p:cNvSpPr/>
          <p:nvPr/>
        </p:nvSpPr>
        <p:spPr>
          <a:xfrm>
            <a:off x="7594600" y="1460976"/>
            <a:ext cx="558800" cy="476202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858000" y="5315188"/>
            <a:ext cx="558800" cy="748824"/>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039100" y="1676400"/>
            <a:ext cx="1930400" cy="2120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628900" y="4203700"/>
            <a:ext cx="422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86005" y="5659736"/>
            <a:ext cx="877356" cy="461665"/>
          </a:xfrm>
          <a:prstGeom prst="rect">
            <a:avLst/>
          </a:prstGeom>
          <a:noFill/>
        </p:spPr>
        <p:txBody>
          <a:bodyPr wrap="none" rtlCol="0">
            <a:spAutoFit/>
          </a:bodyPr>
          <a:lstStyle/>
          <a:p>
            <a:r>
              <a:rPr lang="en-US" sz="2400" dirty="0">
                <a:solidFill>
                  <a:schemeClr val="accent1"/>
                </a:solidFill>
                <a:latin typeface="Helvetica Neue Light"/>
                <a:cs typeface="Helvetica Neue Light"/>
              </a:rPr>
              <a:t>scroll</a:t>
            </a:r>
          </a:p>
        </p:txBody>
      </p:sp>
      <p:cxnSp>
        <p:nvCxnSpPr>
          <p:cNvPr id="19" name="Straight Arrow Connector 18"/>
          <p:cNvCxnSpPr/>
          <p:nvPr/>
        </p:nvCxnSpPr>
        <p:spPr>
          <a:xfrm flipV="1">
            <a:off x="2554848" y="5943600"/>
            <a:ext cx="289952" cy="766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7032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9029</Words>
  <Application>Microsoft Office PowerPoint</Application>
  <PresentationFormat>Widescreen</PresentationFormat>
  <Paragraphs>1206</Paragraphs>
  <Slides>83</Slides>
  <Notes>73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Bauhaus 93</vt:lpstr>
      <vt:lpstr>BentonSans Book</vt:lpstr>
      <vt:lpstr>Calibri</vt:lpstr>
      <vt:lpstr>Calibri Light</vt:lpstr>
      <vt:lpstr>Franklin Gothic Book</vt:lpstr>
      <vt:lpstr>Georgia</vt:lpstr>
      <vt:lpstr>Helvetica Neue Black  </vt:lpstr>
      <vt:lpstr>Helvetica Neue Black   </vt:lpstr>
      <vt:lpstr>Helvetica Neue Light</vt:lpstr>
      <vt:lpstr>Jenna Sue</vt:lpstr>
      <vt:lpstr>Merriweather Light</vt:lpstr>
      <vt:lpstr>Office Theme</vt:lpstr>
      <vt:lpstr>PowerPoint Presentation</vt:lpstr>
      <vt:lpstr>PowerPoint Presentation</vt:lpstr>
      <vt:lpstr>Visualization is a  Translation Process</vt:lpstr>
      <vt:lpstr>Why Tableau</vt:lpstr>
      <vt:lpstr>Definition of Data Visualization</vt:lpstr>
      <vt:lpstr>Four Use Cases for Data Visualization</vt:lpstr>
      <vt:lpstr>PowerPoint Presentation</vt:lpstr>
      <vt:lpstr>Categories of Data Visualization</vt:lpstr>
      <vt:lpstr>Exploratory</vt:lpstr>
      <vt:lpstr>Explanatory</vt:lpstr>
      <vt:lpstr>Hybrid</vt:lpstr>
      <vt:lpstr>PowerPoint Presentation</vt:lpstr>
      <vt:lpstr>Be Vigilant: Question the Data</vt:lpstr>
      <vt:lpstr>The Data Quality Challenge! </vt:lpstr>
      <vt:lpstr>Good data is clean, relevant, trusted, and can be leveraged.</vt:lpstr>
      <vt:lpstr>The Data Quality Challenge! </vt:lpstr>
      <vt:lpstr>PowerPoint Presentation</vt:lpstr>
      <vt:lpstr>PowerPoint Presentation</vt:lpstr>
      <vt:lpstr>PowerPoint Presentation</vt:lpstr>
      <vt:lpstr>Creating a Good Data Set Technical Challenges</vt:lpstr>
      <vt:lpstr>Analytical Data Modeling</vt:lpstr>
      <vt:lpstr>Let’s simplify</vt:lpstr>
      <vt:lpstr>Let’s simplify</vt:lpstr>
      <vt:lpstr>Let’s simplify</vt:lpstr>
      <vt:lpstr>Let’s simplify</vt:lpstr>
      <vt:lpstr>Data Classification</vt:lpstr>
      <vt:lpstr>PowerPoint Presentation</vt:lpstr>
      <vt:lpstr>The Facts</vt:lpstr>
      <vt:lpstr>PowerPoint Presentation</vt:lpstr>
      <vt:lpstr>Session Focus</vt:lpstr>
      <vt:lpstr>Elements of Storytelling </vt:lpstr>
      <vt:lpstr>PowerPoint Presentation</vt:lpstr>
      <vt:lpstr>PowerPoint Presentation</vt:lpstr>
      <vt:lpstr>Rules of Engagement</vt:lpstr>
      <vt:lpstr>Give ‘Em the Punchline</vt:lpstr>
      <vt:lpstr>PowerPoint Presentation</vt:lpstr>
      <vt:lpstr>PowerPoint Presentation</vt:lpstr>
      <vt:lpstr>“The Best Stats You’ve Ever Seen”</vt:lpstr>
      <vt:lpstr>Hans Rosling Presentation Breakdown</vt:lpstr>
      <vt:lpstr>Story Telling with Data</vt:lpstr>
      <vt:lpstr>Session Focus</vt:lpstr>
      <vt:lpstr>Building your data story</vt:lpstr>
      <vt:lpstr>The importance of context </vt:lpstr>
      <vt:lpstr>Context in Action </vt:lpstr>
      <vt:lpstr>Exploratory versus Explanatory Analysis </vt:lpstr>
      <vt:lpstr>Questions to Answer</vt:lpstr>
      <vt:lpstr>Analyzing Your Audience</vt:lpstr>
      <vt:lpstr>Analyzing Your Audience  </vt:lpstr>
      <vt:lpstr>Analyzing Your Audience  </vt:lpstr>
      <vt:lpstr>Analyze your audience Why? </vt:lpstr>
      <vt:lpstr>PowerPoint Presentation</vt:lpstr>
      <vt:lpstr>Planning your Story Process</vt:lpstr>
      <vt:lpstr>Planning your story </vt:lpstr>
      <vt:lpstr>Planning your story’s purpose</vt:lpstr>
      <vt:lpstr>Structuring Stories – Eight Plots </vt:lpstr>
      <vt:lpstr>Structuring Stories </vt:lpstr>
      <vt:lpstr>The Beginning </vt:lpstr>
      <vt:lpstr>PowerPoint Presentation</vt:lpstr>
      <vt:lpstr>FINALLY  CALL FOR ACTION </vt:lpstr>
      <vt:lpstr>Structuring Stories </vt:lpstr>
      <vt:lpstr>Where do I begin --?  </vt:lpstr>
      <vt:lpstr>Three Minute Story </vt:lpstr>
      <vt:lpstr>Session Focus</vt:lpstr>
      <vt:lpstr>PowerPoint Presentation</vt:lpstr>
      <vt:lpstr>What is your visualization Pet Peeves?</vt:lpstr>
      <vt:lpstr>Effective visualization </vt:lpstr>
      <vt:lpstr>The Three Essential Elements </vt:lpstr>
      <vt:lpstr>How do Humans Like Their Data?</vt:lpstr>
      <vt:lpstr>Chart Selection </vt:lpstr>
      <vt:lpstr>Simple Text </vt:lpstr>
      <vt:lpstr>Heat Maps</vt:lpstr>
      <vt:lpstr>Tables</vt:lpstr>
      <vt:lpstr>PowerPoint Presentation</vt:lpstr>
      <vt:lpstr>Bar Charts</vt:lpstr>
      <vt:lpstr>Horizontal Bar</vt:lpstr>
      <vt:lpstr>Stacked Bar </vt:lpstr>
      <vt:lpstr>Trend Lines</vt:lpstr>
      <vt:lpstr>Histogram </vt:lpstr>
      <vt:lpstr>Line Charts </vt:lpstr>
      <vt:lpstr>Line Charts – Multiple Variables</vt:lpstr>
      <vt:lpstr>Scatterplots</vt:lpstr>
      <vt:lpstr>Bubble Chart</vt:lpstr>
      <vt:lpstr>Area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Keeler</dc:creator>
  <cp:lastModifiedBy>Justin Keeler</cp:lastModifiedBy>
  <cp:revision>2</cp:revision>
  <dcterms:created xsi:type="dcterms:W3CDTF">2022-07-18T01:22:01Z</dcterms:created>
  <dcterms:modified xsi:type="dcterms:W3CDTF">2022-07-21T02:01:33Z</dcterms:modified>
</cp:coreProperties>
</file>